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7" r:id="rId3"/>
    <p:sldId id="272" r:id="rId4"/>
    <p:sldId id="273" r:id="rId5"/>
    <p:sldId id="279" r:id="rId6"/>
    <p:sldId id="280" r:id="rId7"/>
    <p:sldId id="281" r:id="rId8"/>
    <p:sldId id="274" r:id="rId9"/>
    <p:sldId id="282" r:id="rId10"/>
    <p:sldId id="275" r:id="rId11"/>
    <p:sldId id="295" r:id="rId12"/>
    <p:sldId id="296" r:id="rId13"/>
    <p:sldId id="297" r:id="rId14"/>
    <p:sldId id="283" r:id="rId15"/>
    <p:sldId id="298" r:id="rId16"/>
    <p:sldId id="284" r:id="rId17"/>
    <p:sldId id="299" r:id="rId18"/>
    <p:sldId id="276" r:id="rId19"/>
    <p:sldId id="278" r:id="rId20"/>
    <p:sldId id="290" r:id="rId21"/>
    <p:sldId id="285" r:id="rId22"/>
    <p:sldId id="300" r:id="rId23"/>
    <p:sldId id="291" r:id="rId24"/>
    <p:sldId id="292" r:id="rId25"/>
    <p:sldId id="301" r:id="rId26"/>
    <p:sldId id="286" r:id="rId27"/>
    <p:sldId id="287" r:id="rId28"/>
    <p:sldId id="293" r:id="rId29"/>
    <p:sldId id="294" r:id="rId30"/>
    <p:sldId id="307" r:id="rId31"/>
    <p:sldId id="277" r:id="rId32"/>
    <p:sldId id="306" r:id="rId33"/>
    <p:sldId id="302" r:id="rId34"/>
    <p:sldId id="304" r:id="rId35"/>
    <p:sldId id="303" r:id="rId36"/>
    <p:sldId id="305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50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2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33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23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30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9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80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6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7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6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0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5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3/29/2023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25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1696701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+mj-ea"/>
              </a:rPr>
              <a:t>linux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프로그래밍 </a:t>
            </a:r>
            <a:r>
              <a:rPr lang="en-US" altLang="ko-KR" dirty="0">
                <a:latin typeface="+mj-ea"/>
              </a:rPr>
              <a:t>4</a:t>
            </a:r>
            <a:r>
              <a:rPr lang="ko-KR" altLang="en-US" dirty="0" smtClean="0">
                <a:latin typeface="+mj-ea"/>
              </a:rPr>
              <a:t>강</a:t>
            </a:r>
            <a:endParaRPr lang="ko-KR" altLang="en-US" dirty="0"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09530" y="4265874"/>
            <a:ext cx="9367410" cy="1388165"/>
          </a:xfrm>
        </p:spPr>
        <p:txBody>
          <a:bodyPr>
            <a:no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데이터융합</a:t>
            </a:r>
            <a:r>
              <a:rPr lang="en-US" altLang="ko-KR" sz="2800" dirty="0">
                <a:latin typeface="+mj-ea"/>
                <a:ea typeface="+mj-ea"/>
              </a:rPr>
              <a:t>SW</a:t>
            </a:r>
            <a:r>
              <a:rPr lang="ko-KR" altLang="en-US" sz="2800" dirty="0">
                <a:latin typeface="+mj-ea"/>
                <a:ea typeface="+mj-ea"/>
              </a:rPr>
              <a:t>과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r>
              <a:rPr lang="ko-KR" altLang="en-US" sz="2800" dirty="0">
                <a:latin typeface="+mj-ea"/>
                <a:ea typeface="+mj-ea"/>
              </a:rPr>
              <a:t>노을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775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2452" y="361196"/>
            <a:ext cx="11317588" cy="5776006"/>
          </a:xfrm>
          <a:prstGeom prst="rect">
            <a:avLst/>
          </a:prstGeom>
        </p:spPr>
        <p:txBody>
          <a:bodyPr vert="horz" wrap="square" lIns="0" tIns="91632" rIns="0" bIns="0" rtlCol="0">
            <a:spAutoFit/>
          </a:bodyPr>
          <a:lstStyle/>
          <a:p>
            <a:pPr marL="443663" indent="-285750" defTabSz="829909" eaLnBrk="1" fontAlgn="auto" latinLnBrk="1" hangingPunct="1">
              <a:spcBef>
                <a:spcPts val="722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b="1" spc="-113" dirty="0" err="1" smtClean="0">
                <a:solidFill>
                  <a:prstClr val="black"/>
                </a:solidFill>
                <a:latin typeface="+mn-ea"/>
                <a:cs typeface="새굴림"/>
              </a:rPr>
              <a:t>파일</a:t>
            </a:r>
            <a:r>
              <a:rPr b="1" spc="-113" dirty="0" smtClean="0">
                <a:solidFill>
                  <a:prstClr val="black"/>
                </a:solidFill>
                <a:latin typeface="+mn-ea"/>
                <a:cs typeface="새굴림"/>
              </a:rPr>
              <a:t> </a:t>
            </a:r>
            <a:r>
              <a:rPr b="1" spc="-103" dirty="0">
                <a:solidFill>
                  <a:prstClr val="black"/>
                </a:solidFill>
                <a:latin typeface="+mn-ea"/>
                <a:cs typeface="새굴림"/>
              </a:rPr>
              <a:t>비교, 정렬,</a:t>
            </a:r>
            <a:r>
              <a:rPr b="1" spc="91" dirty="0">
                <a:solidFill>
                  <a:prstClr val="black"/>
                </a:solidFill>
                <a:latin typeface="+mn-ea"/>
                <a:cs typeface="새굴림"/>
              </a:rPr>
              <a:t> </a:t>
            </a:r>
            <a:r>
              <a:rPr b="1" spc="-113" dirty="0">
                <a:solidFill>
                  <a:prstClr val="black"/>
                </a:solidFill>
                <a:latin typeface="+mn-ea"/>
                <a:cs typeface="새굴림"/>
              </a:rPr>
              <a:t>탐색</a:t>
            </a:r>
            <a:endParaRPr b="1" dirty="0">
              <a:solidFill>
                <a:prstClr val="black"/>
              </a:solidFill>
              <a:latin typeface="+mn-ea"/>
              <a:cs typeface="새굴림"/>
            </a:endParaRPr>
          </a:p>
          <a:p>
            <a:pPr marL="11527" marR="4611" indent="139471" defTabSz="829909" eaLnBrk="1" fontAlgn="auto" latinLnBrk="1" hangingPunct="1">
              <a:lnSpc>
                <a:spcPct val="105900"/>
              </a:lnSpc>
              <a:spcBef>
                <a:spcPts val="563"/>
              </a:spcBef>
              <a:spcAft>
                <a:spcPts val="0"/>
              </a:spcAft>
              <a:buClrTx/>
            </a:pP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두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 동일한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파일인지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또는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다른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곳이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어디인지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알기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위하여 파일을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비교하거나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endParaRPr lang="en-US" b="0" spc="-11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4611" indent="139471" defTabSz="829909" eaLnBrk="1" fontAlgn="auto" latinLnBrk="1" hangingPunct="1">
              <a:lnSpc>
                <a:spcPct val="105900"/>
              </a:lnSpc>
              <a:spcBef>
                <a:spcPts val="563"/>
              </a:spcBef>
              <a:spcAft>
                <a:spcPts val="0"/>
              </a:spcAft>
              <a:buClrTx/>
            </a:pPr>
            <a:r>
              <a:rPr sz="1600" b="0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원하는</a:t>
            </a:r>
            <a:r>
              <a:rPr sz="1600" b="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어느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디렉토리에 </a:t>
            </a:r>
            <a:r>
              <a:rPr sz="1600" b="0" spc="2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위치해 있는지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찾기위한 명령어를</a:t>
            </a:r>
            <a:r>
              <a:rPr sz="1600" b="0" spc="-7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다룬다</a:t>
            </a:r>
            <a:r>
              <a:rPr b="0" spc="-109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endParaRPr sz="28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354427" indent="-342900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000" b="1" spc="-109" dirty="0" smtClean="0">
                <a:solidFill>
                  <a:prstClr val="black"/>
                </a:solidFill>
                <a:latin typeface="+mn-ea"/>
                <a:cs typeface="Book Antiqua"/>
              </a:rPr>
              <a:t>1</a:t>
            </a:r>
            <a:r>
              <a:rPr sz="2000" b="1" spc="-363" dirty="0" smtClean="0">
                <a:solidFill>
                  <a:prstClr val="black"/>
                </a:solidFill>
                <a:latin typeface="+mn-ea"/>
                <a:cs typeface="은 바탕"/>
              </a:rPr>
              <a:t>파일</a:t>
            </a:r>
            <a:r>
              <a:rPr sz="2000" b="1" spc="82" dirty="0" smtClean="0">
                <a:solidFill>
                  <a:prstClr val="black"/>
                </a:solidFill>
                <a:latin typeface="+mn-ea"/>
                <a:cs typeface="은 바탕"/>
              </a:rPr>
              <a:t> </a:t>
            </a:r>
            <a:r>
              <a:rPr sz="2000" b="1" spc="-363" dirty="0">
                <a:solidFill>
                  <a:prstClr val="black"/>
                </a:solidFill>
                <a:latin typeface="+mn-ea"/>
                <a:cs typeface="은 바탕"/>
              </a:rPr>
              <a:t>비교</a:t>
            </a:r>
            <a:endParaRPr sz="2000" b="1" dirty="0">
              <a:solidFill>
                <a:prstClr val="black"/>
              </a:solidFill>
              <a:latin typeface="+mn-ea"/>
              <a:cs typeface="은 바탕"/>
            </a:endParaRPr>
          </a:p>
          <a:p>
            <a:pPr marL="150997" defTabSz="829909" eaLnBrk="1" fontAlgn="auto" latinLnBrk="1" hangingPunct="1">
              <a:spcBef>
                <a:spcPts val="504"/>
              </a:spcBef>
              <a:spcAft>
                <a:spcPts val="0"/>
              </a:spcAft>
              <a:buClrTx/>
            </a:pP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sz="16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비교하는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명령어는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0" spc="-191" dirty="0">
                <a:solidFill>
                  <a:prstClr val="black"/>
                </a:solidFill>
                <a:latin typeface="+mn-ea"/>
                <a:cs typeface="Book Antiqua"/>
              </a:rPr>
              <a:t>cmp,</a:t>
            </a:r>
            <a:r>
              <a:rPr b="0" spc="-15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123" dirty="0">
                <a:solidFill>
                  <a:prstClr val="black"/>
                </a:solidFill>
                <a:latin typeface="+mn-ea"/>
                <a:cs typeface="Book Antiqua"/>
              </a:rPr>
              <a:t>diff</a:t>
            </a:r>
            <a:r>
              <a:rPr sz="1600" b="0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</a:t>
            </a:r>
            <a:r>
              <a:rPr sz="1600" b="0" spc="-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명령이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있다</a:t>
            </a:r>
            <a:r>
              <a:rPr b="0" spc="-103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r>
              <a:rPr b="0" spc="-9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endParaRPr lang="en-US" b="0" spc="-91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04"/>
              </a:spcBef>
              <a:spcAft>
                <a:spcPts val="0"/>
              </a:spcAft>
              <a:buClrTx/>
            </a:pPr>
            <a:endParaRPr lang="en-US" spc="-91" dirty="0">
              <a:solidFill>
                <a:prstClr val="black"/>
              </a:solidFill>
              <a:latin typeface="+mn-ea"/>
              <a:cs typeface="SimSun"/>
            </a:endParaRPr>
          </a:p>
          <a:p>
            <a:pPr marL="150997" defTabSz="829909" eaLnBrk="1" fontAlgn="auto" latinLnBrk="1" hangingPunct="1">
              <a:spcBef>
                <a:spcPts val="504"/>
              </a:spcBef>
              <a:spcAft>
                <a:spcPts val="0"/>
              </a:spcAft>
              <a:buClrTx/>
            </a:pPr>
            <a:r>
              <a:rPr b="1" spc="-268" dirty="0" smtClean="0">
                <a:solidFill>
                  <a:prstClr val="black"/>
                </a:solidFill>
                <a:latin typeface="+mn-ea"/>
                <a:cs typeface="SimSun"/>
              </a:rPr>
              <a:t>①</a:t>
            </a:r>
            <a:r>
              <a:rPr b="1" spc="-259" dirty="0" smtClean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b="1" spc="-213" dirty="0">
                <a:solidFill>
                  <a:prstClr val="black"/>
                </a:solidFill>
                <a:latin typeface="+mn-ea"/>
                <a:cs typeface="Book Antiqua"/>
              </a:rPr>
              <a:t>cmp</a:t>
            </a:r>
            <a:endParaRPr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b="0" spc="-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9" dirty="0">
                <a:solidFill>
                  <a:prstClr val="black"/>
                </a:solidFill>
                <a:latin typeface="+mn-ea"/>
                <a:cs typeface="Book Antiqua"/>
              </a:rPr>
              <a:t>cmp </a:t>
            </a:r>
            <a:r>
              <a:rPr b="0" spc="-127" dirty="0">
                <a:solidFill>
                  <a:prstClr val="black"/>
                </a:solidFill>
                <a:latin typeface="+mn-ea"/>
                <a:cs typeface="Book Antiqua"/>
              </a:rPr>
              <a:t>file1 file2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</a:t>
            </a:r>
            <a:r>
              <a:rPr sz="1600" b="0" spc="-7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두 </a:t>
            </a:r>
            <a:r>
              <a:rPr sz="1600" b="0" spc="-1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개의</a:t>
            </a:r>
            <a:r>
              <a:rPr b="0" spc="-127" dirty="0">
                <a:solidFill>
                  <a:prstClr val="black"/>
                </a:solidFill>
                <a:latin typeface="+mn-ea"/>
                <a:cs typeface="Book Antiqua"/>
              </a:rPr>
              <a:t>(file1,file2)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비교하는</a:t>
            </a:r>
            <a:r>
              <a:rPr sz="1600" b="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</a:t>
            </a:r>
            <a:r>
              <a:rPr b="0" spc="-103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272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27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스크립트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프로그래밍에서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사용하기</a:t>
            </a:r>
            <a:r>
              <a:rPr sz="1600" b="0" spc="-16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적합함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7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같으면 </a:t>
            </a:r>
            <a:r>
              <a:rPr b="0" spc="-136" dirty="0">
                <a:solidFill>
                  <a:prstClr val="black"/>
                </a:solidFill>
                <a:latin typeface="+mn-ea"/>
                <a:cs typeface="Book Antiqua"/>
              </a:rPr>
              <a:t>exit </a:t>
            </a:r>
            <a:r>
              <a:rPr b="0" spc="-177" dirty="0">
                <a:solidFill>
                  <a:prstClr val="black"/>
                </a:solidFill>
                <a:latin typeface="+mn-ea"/>
                <a:cs typeface="Book Antiqua"/>
              </a:rPr>
              <a:t>code </a:t>
            </a:r>
            <a:r>
              <a:rPr b="0" spc="-145" dirty="0">
                <a:solidFill>
                  <a:prstClr val="black"/>
                </a:solidFill>
                <a:latin typeface="+mn-ea"/>
                <a:cs typeface="Book Antiqua"/>
              </a:rPr>
              <a:t>=0</a:t>
            </a:r>
            <a:r>
              <a:rPr sz="1600" b="0" spc="-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을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반환 </a:t>
            </a:r>
            <a:r>
              <a:rPr b="0" spc="-82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쉘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스크립트에서</a:t>
            </a:r>
            <a:r>
              <a:rPr sz="1600" b="0" spc="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0" spc="7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다르면 </a:t>
            </a:r>
            <a:r>
              <a:rPr b="0" spc="-136" dirty="0">
                <a:solidFill>
                  <a:prstClr val="black"/>
                </a:solidFill>
                <a:latin typeface="+mn-ea"/>
                <a:cs typeface="Book Antiqua"/>
              </a:rPr>
              <a:t>exit </a:t>
            </a:r>
            <a:r>
              <a:rPr b="0" spc="-177" dirty="0">
                <a:solidFill>
                  <a:prstClr val="black"/>
                </a:solidFill>
                <a:latin typeface="+mn-ea"/>
                <a:cs typeface="Book Antiqua"/>
              </a:rPr>
              <a:t>code </a:t>
            </a:r>
            <a:r>
              <a:rPr b="0" spc="-145" dirty="0">
                <a:solidFill>
                  <a:prstClr val="black"/>
                </a:solidFill>
                <a:latin typeface="+mn-ea"/>
                <a:cs typeface="Book Antiqua"/>
              </a:rPr>
              <a:t>=1</a:t>
            </a:r>
            <a:r>
              <a:rPr sz="1600" b="0" spc="-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을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반환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일치하지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않는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첫째 </a:t>
            </a:r>
            <a:r>
              <a:rPr b="0" spc="-163" dirty="0">
                <a:solidFill>
                  <a:prstClr val="black"/>
                </a:solidFill>
                <a:latin typeface="+mn-ea"/>
                <a:cs typeface="Book Antiqua"/>
              </a:rPr>
              <a:t>byte</a:t>
            </a:r>
            <a:r>
              <a:rPr b="0" spc="-68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출력</a:t>
            </a:r>
            <a:r>
              <a:rPr lang="en-US" sz="1600" b="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1" spc="-268" dirty="0">
                <a:solidFill>
                  <a:prstClr val="black"/>
                </a:solidFill>
                <a:latin typeface="+mn-ea"/>
                <a:cs typeface="SimSun"/>
              </a:rPr>
              <a:t>②</a:t>
            </a:r>
            <a:r>
              <a:rPr b="1" spc="-259" dirty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b="1" spc="-132" dirty="0">
                <a:solidFill>
                  <a:prstClr val="black"/>
                </a:solidFill>
                <a:latin typeface="+mn-ea"/>
                <a:cs typeface="Book Antiqua"/>
              </a:rPr>
              <a:t>diff</a:t>
            </a:r>
            <a:endParaRPr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b="0" spc="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9" dirty="0">
                <a:solidFill>
                  <a:prstClr val="black"/>
                </a:solidFill>
                <a:latin typeface="+mn-ea"/>
                <a:cs typeface="Book Antiqua"/>
              </a:rPr>
              <a:t>diff </a:t>
            </a:r>
            <a:r>
              <a:rPr b="0" spc="-127" dirty="0">
                <a:solidFill>
                  <a:prstClr val="black"/>
                </a:solidFill>
                <a:latin typeface="+mn-ea"/>
                <a:cs typeface="Book Antiqua"/>
              </a:rPr>
              <a:t>file1 </a:t>
            </a:r>
            <a:r>
              <a:rPr b="0" spc="-132" dirty="0">
                <a:solidFill>
                  <a:prstClr val="black"/>
                </a:solidFill>
                <a:latin typeface="+mn-ea"/>
                <a:cs typeface="Book Antiqua"/>
              </a:rPr>
              <a:t>file2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</a:t>
            </a:r>
            <a:r>
              <a:rPr sz="1600" b="0" spc="-7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두 </a:t>
            </a:r>
            <a:r>
              <a:rPr sz="1600" b="0" spc="-1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개의</a:t>
            </a:r>
            <a:r>
              <a:rPr b="0" spc="-127" dirty="0">
                <a:solidFill>
                  <a:prstClr val="black"/>
                </a:solidFill>
                <a:latin typeface="+mn-ea"/>
                <a:cs typeface="Book Antiqua"/>
              </a:rPr>
              <a:t>(file1,file2)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 차이를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보여</a:t>
            </a:r>
            <a:r>
              <a:rPr sz="1600" b="0" spc="9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줌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35"/>
              </a:spcBef>
              <a:spcAft>
                <a:spcPts val="0"/>
              </a:spcAft>
              <a:buClrTx/>
            </a:pPr>
            <a:r>
              <a:rPr b="0" spc="272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27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두</a:t>
            </a:r>
            <a:r>
              <a:rPr sz="16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간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다른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부분을</a:t>
            </a:r>
            <a:r>
              <a:rPr sz="16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각각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보여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주기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때문에</a:t>
            </a:r>
            <a:r>
              <a:rPr sz="16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프로그램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작성시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프로그램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소스를</a:t>
            </a:r>
            <a:r>
              <a:rPr sz="16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비교</a:t>
            </a:r>
            <a:r>
              <a:rPr lang="en-US" sz="1600" b="0" spc="-10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하는데</a:t>
            </a:r>
            <a:r>
              <a:rPr sz="1600" b="0" spc="-2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편리</a:t>
            </a:r>
            <a:r>
              <a:rPr lang="ko-KR" altLang="en-US" sz="1600" b="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하다</a:t>
            </a:r>
            <a:r>
              <a:rPr lang="en-US" altLang="ko-KR" sz="1600" b="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212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72" y="335778"/>
            <a:ext cx="11277635" cy="621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7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38" y="299378"/>
            <a:ext cx="10821261" cy="627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77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42" y="999738"/>
            <a:ext cx="11446815" cy="465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5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8172" y="435906"/>
            <a:ext cx="7111348" cy="4504595"/>
          </a:xfrm>
          <a:prstGeom prst="rect">
            <a:avLst/>
          </a:prstGeom>
        </p:spPr>
        <p:txBody>
          <a:bodyPr vert="horz" wrap="square" lIns="0" tIns="79530" rIns="0" bIns="0" rtlCol="0">
            <a:spAutoFit/>
          </a:bodyPr>
          <a:lstStyle/>
          <a:p>
            <a:pPr marL="11527" defTabSz="829909" eaLnBrk="1" fontAlgn="auto" latinLnBrk="1" hangingPunct="1">
              <a:spcBef>
                <a:spcPts val="626"/>
              </a:spcBef>
              <a:spcAft>
                <a:spcPts val="0"/>
              </a:spcAft>
              <a:buClrTx/>
            </a:pPr>
            <a:r>
              <a:rPr sz="1400" b="1" spc="-109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2</a:t>
            </a:r>
            <a:r>
              <a:rPr sz="2000" b="1" spc="-109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sz="2000" b="1" spc="-18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2000" b="1" spc="-363" dirty="0">
                <a:solidFill>
                  <a:prstClr val="black"/>
                </a:solidFill>
                <a:latin typeface="+mn-ea"/>
                <a:cs typeface="은 바탕"/>
              </a:rPr>
              <a:t>파일</a:t>
            </a:r>
            <a:r>
              <a:rPr sz="2000" b="1" spc="82" dirty="0">
                <a:solidFill>
                  <a:prstClr val="black"/>
                </a:solidFill>
                <a:latin typeface="+mn-ea"/>
                <a:cs typeface="은 바탕"/>
              </a:rPr>
              <a:t> </a:t>
            </a:r>
            <a:r>
              <a:rPr sz="2000" b="1" spc="-363" dirty="0">
                <a:solidFill>
                  <a:prstClr val="black"/>
                </a:solidFill>
                <a:latin typeface="+mn-ea"/>
                <a:cs typeface="은 바탕"/>
              </a:rPr>
              <a:t>정렬</a:t>
            </a:r>
            <a:endParaRPr sz="2000" b="1" dirty="0">
              <a:solidFill>
                <a:prstClr val="black"/>
              </a:solidFill>
              <a:latin typeface="+mn-ea"/>
              <a:cs typeface="은 바탕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파일내용을</a:t>
            </a:r>
            <a:r>
              <a:rPr sz="16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정렬하는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명령어는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0" spc="-132" dirty="0">
                <a:solidFill>
                  <a:prstClr val="black"/>
                </a:solidFill>
                <a:latin typeface="+mn-ea"/>
                <a:cs typeface="Book Antiqua"/>
              </a:rPr>
              <a:t>sort</a:t>
            </a:r>
            <a:r>
              <a:rPr sz="1600" b="0" spc="-1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명령이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있다</a:t>
            </a:r>
            <a:r>
              <a:rPr lang="en-US" sz="1600" b="0" spc="-10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endParaRPr lang="en-US" sz="1600" b="0" spc="-109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r>
              <a:rPr b="1" spc="-268" dirty="0" smtClean="0">
                <a:solidFill>
                  <a:prstClr val="black"/>
                </a:solidFill>
                <a:latin typeface="+mn-ea"/>
                <a:cs typeface="SimSun"/>
              </a:rPr>
              <a:t>①</a:t>
            </a:r>
            <a:r>
              <a:rPr b="1" spc="-259" dirty="0" smtClean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b="1" spc="-145" dirty="0" smtClean="0">
                <a:solidFill>
                  <a:prstClr val="black"/>
                </a:solidFill>
                <a:latin typeface="+mn-ea"/>
                <a:cs typeface="Book Antiqua"/>
              </a:rPr>
              <a:t>sort</a:t>
            </a:r>
            <a:endParaRPr lang="en-US" b="1" spc="-145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endParaRPr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파일내용을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정렬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조건에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따라</a:t>
            </a:r>
            <a:r>
              <a:rPr sz="1600" b="0" spc="6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정렬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0" spc="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정렬기준인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필드를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선택하여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오름차순이나 내림차순으로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전체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줄을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순서대로</a:t>
            </a:r>
            <a:r>
              <a:rPr sz="1600" b="0" spc="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정렬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14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필드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기준은 빈칸을 </a:t>
            </a: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기준으로</a:t>
            </a:r>
            <a:r>
              <a:rPr sz="1600" b="0" spc="-7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수행</a:t>
            </a:r>
            <a:r>
              <a:rPr lang="ko-KR" altLang="en-US" sz="1600" b="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한다</a:t>
            </a:r>
            <a:r>
              <a:rPr lang="en-US" altLang="ko-KR" sz="1600" b="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  <a:endParaRPr lang="en-US" sz="1600" b="0" spc="-95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0" spc="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5" dirty="0">
                <a:solidFill>
                  <a:prstClr val="black"/>
                </a:solidFill>
                <a:latin typeface="+mn-ea"/>
                <a:cs typeface="Book Antiqua"/>
              </a:rPr>
              <a:t>sort </a:t>
            </a:r>
            <a:r>
              <a:rPr b="0" spc="-145" dirty="0">
                <a:solidFill>
                  <a:prstClr val="black"/>
                </a:solidFill>
                <a:latin typeface="+mn-ea"/>
                <a:cs typeface="Book Antiqua"/>
              </a:rPr>
              <a:t>abc.txt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b="0" spc="-136" dirty="0">
                <a:solidFill>
                  <a:prstClr val="black"/>
                </a:solidFill>
                <a:latin typeface="+mn-ea"/>
                <a:cs typeface="Book Antiqua"/>
              </a:rPr>
              <a:t>abc.txt</a:t>
            </a:r>
            <a:r>
              <a:rPr sz="1600" b="0" spc="-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600" b="0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오름차순으로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정렬</a:t>
            </a:r>
            <a:r>
              <a:rPr lang="ko-KR" altLang="en-US" sz="160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한다</a:t>
            </a:r>
            <a:r>
              <a:rPr lang="en-US" altLang="ko-KR" sz="160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5" dirty="0">
                <a:solidFill>
                  <a:prstClr val="black"/>
                </a:solidFill>
                <a:latin typeface="+mn-ea"/>
                <a:cs typeface="Book Antiqua"/>
              </a:rPr>
              <a:t>sort </a:t>
            </a:r>
            <a:r>
              <a:rPr lang="en-US" altLang="ko-KR" b="0" spc="-123" dirty="0" smtClean="0">
                <a:solidFill>
                  <a:prstClr val="black"/>
                </a:solidFill>
                <a:latin typeface="+mn-ea"/>
                <a:cs typeface="Book Antiqua"/>
              </a:rPr>
              <a:t>–</a:t>
            </a:r>
            <a:r>
              <a:rPr b="0" spc="-123" dirty="0" smtClean="0">
                <a:solidFill>
                  <a:prstClr val="black"/>
                </a:solidFill>
                <a:latin typeface="+mn-ea"/>
                <a:cs typeface="Book Antiqua"/>
              </a:rPr>
              <a:t>r </a:t>
            </a:r>
            <a:r>
              <a:rPr b="0" spc="-145" dirty="0">
                <a:solidFill>
                  <a:prstClr val="black"/>
                </a:solidFill>
                <a:latin typeface="+mn-ea"/>
                <a:cs typeface="Book Antiqua"/>
              </a:rPr>
              <a:t>abc.txt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b="0" spc="-136" dirty="0">
                <a:solidFill>
                  <a:prstClr val="black"/>
                </a:solidFill>
                <a:latin typeface="+mn-ea"/>
                <a:cs typeface="Book Antiqua"/>
              </a:rPr>
              <a:t>abc.txt</a:t>
            </a:r>
            <a:r>
              <a:rPr sz="1600" b="0" spc="-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600" b="0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내림차순으로</a:t>
            </a:r>
            <a:r>
              <a:rPr sz="1600" b="0" spc="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정렬</a:t>
            </a:r>
            <a:r>
              <a:rPr lang="ko-KR" altLang="en-US" sz="1600" b="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한다</a:t>
            </a:r>
            <a:r>
              <a:rPr lang="en-US" altLang="ko-KR" sz="1600" b="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 ( -r : reverse</a:t>
            </a:r>
            <a:r>
              <a:rPr lang="ko-KR" altLang="en-US" sz="1600" b="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의미</a:t>
            </a:r>
            <a:r>
              <a:rPr lang="en-US" altLang="ko-KR" sz="1600" b="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)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5" dirty="0">
                <a:solidFill>
                  <a:prstClr val="black"/>
                </a:solidFill>
                <a:latin typeface="+mn-ea"/>
                <a:cs typeface="Book Antiqua"/>
              </a:rPr>
              <a:t>sort </a:t>
            </a:r>
            <a:r>
              <a:rPr b="0" spc="-23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b="0" spc="-23" dirty="0">
                <a:solidFill>
                  <a:prstClr val="black"/>
                </a:solidFill>
                <a:latin typeface="+mn-ea"/>
                <a:cs typeface="Book Antiqua"/>
              </a:rPr>
              <a:t>k2 </a:t>
            </a:r>
            <a:r>
              <a:rPr b="0" spc="-145" dirty="0">
                <a:solidFill>
                  <a:prstClr val="black"/>
                </a:solidFill>
                <a:latin typeface="+mn-ea"/>
                <a:cs typeface="Book Antiqua"/>
              </a:rPr>
              <a:t>abc.txt &gt;result.txt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b="0" spc="-118" dirty="0">
                <a:solidFill>
                  <a:prstClr val="black"/>
                </a:solidFill>
                <a:latin typeface="+mn-ea"/>
                <a:cs typeface="Book Antiqua"/>
              </a:rPr>
              <a:t>2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번째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필드를 </a:t>
            </a: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기준으로</a:t>
            </a:r>
            <a:r>
              <a:rPr sz="1600" b="0" spc="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</a:t>
            </a:r>
            <a:r>
              <a:rPr lang="ko-KR" altLang="en-US"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렬한다</a:t>
            </a:r>
            <a:r>
              <a:rPr lang="en-US" altLang="ko-KR" sz="1600" b="0" spc="-8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533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26" y="274320"/>
            <a:ext cx="7722338" cy="63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71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7212" y="361991"/>
            <a:ext cx="11774788" cy="7804088"/>
          </a:xfrm>
          <a:prstGeom prst="rect">
            <a:avLst/>
          </a:prstGeom>
        </p:spPr>
        <p:txBody>
          <a:bodyPr vert="horz" wrap="square" lIns="0" tIns="79530" rIns="0" bIns="0" numCol="2" rtlCol="0">
            <a:spAutoFit/>
          </a:bodyPr>
          <a:lstStyle/>
          <a:p>
            <a:pPr marL="353850" indent="-342900" defTabSz="829909" eaLnBrk="1" fontAlgn="auto" latinLnBrk="1" hangingPunct="1">
              <a:spcBef>
                <a:spcPts val="626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>
                <a:tab pos="223038" algn="l"/>
              </a:tabLst>
            </a:pPr>
            <a:r>
              <a:rPr sz="2000" b="1" spc="-363" dirty="0">
                <a:solidFill>
                  <a:prstClr val="black"/>
                </a:solidFill>
                <a:latin typeface="+mn-ea"/>
                <a:cs typeface="은 바탕"/>
              </a:rPr>
              <a:t>파일</a:t>
            </a:r>
            <a:r>
              <a:rPr sz="2000" b="1" spc="77" dirty="0">
                <a:solidFill>
                  <a:prstClr val="black"/>
                </a:solidFill>
                <a:latin typeface="+mn-ea"/>
                <a:cs typeface="은 바탕"/>
              </a:rPr>
              <a:t> </a:t>
            </a:r>
            <a:r>
              <a:rPr sz="2000" b="1" spc="-363" dirty="0">
                <a:solidFill>
                  <a:prstClr val="black"/>
                </a:solidFill>
                <a:latin typeface="+mn-ea"/>
                <a:cs typeface="은 바탕"/>
              </a:rPr>
              <a:t>검색</a:t>
            </a:r>
            <a:endParaRPr sz="2000" b="1" dirty="0">
              <a:solidFill>
                <a:prstClr val="black"/>
              </a:solidFill>
              <a:latin typeface="+mn-ea"/>
              <a:cs typeface="은 바탕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검색하는 명령어는 </a:t>
            </a:r>
            <a:r>
              <a:rPr b="0" spc="-150" dirty="0">
                <a:solidFill>
                  <a:prstClr val="black"/>
                </a:solidFill>
                <a:latin typeface="+mn-ea"/>
                <a:cs typeface="Book Antiqua"/>
              </a:rPr>
              <a:t>find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명령이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있다</a:t>
            </a:r>
            <a:r>
              <a:rPr b="0" spc="-109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endParaRPr lang="en-US" b="0" spc="-109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endParaRPr lang="en-US" b="0" spc="-109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r>
              <a:rPr b="1" spc="-268" dirty="0" smtClean="0">
                <a:solidFill>
                  <a:prstClr val="black"/>
                </a:solidFill>
                <a:latin typeface="+mn-ea"/>
                <a:cs typeface="SimSun"/>
              </a:rPr>
              <a:t>①</a:t>
            </a:r>
            <a:r>
              <a:rPr b="1" spc="-259" dirty="0" smtClean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b="1" spc="-150" dirty="0">
                <a:solidFill>
                  <a:prstClr val="black"/>
                </a:solidFill>
                <a:latin typeface="+mn-ea"/>
                <a:cs typeface="Book Antiqua"/>
              </a:rPr>
              <a:t>find</a:t>
            </a:r>
            <a:endParaRPr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7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원하는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조건의 파일의 </a:t>
            </a:r>
            <a:r>
              <a:rPr sz="1600" b="0" spc="-95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위치를</a:t>
            </a:r>
            <a:r>
              <a:rPr sz="1600" b="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찾아줌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261076" lvl="1" indent="-110655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  <a:buSzPct val="92000"/>
              <a:buFont typeface="Book Antiqua"/>
              <a:buAutoNum type="arabicParenR"/>
              <a:tabLst>
                <a:tab pos="261652" algn="l"/>
              </a:tabLst>
            </a:pP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사용법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b="0" spc="-154" dirty="0">
                <a:solidFill>
                  <a:prstClr val="black"/>
                </a:solidFill>
                <a:latin typeface="+mn-ea"/>
                <a:cs typeface="Book Antiqua"/>
              </a:rPr>
              <a:t>find </a:t>
            </a:r>
            <a:r>
              <a:rPr b="0" spc="-185" dirty="0">
                <a:solidFill>
                  <a:prstClr val="black"/>
                </a:solidFill>
                <a:latin typeface="+mn-ea"/>
                <a:cs typeface="Book Antiqua"/>
              </a:rPr>
              <a:t>dirname </a:t>
            </a:r>
            <a:r>
              <a:rPr b="0" spc="-113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option1</a:t>
            </a:r>
            <a:r>
              <a:rPr b="0" spc="4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154" dirty="0">
                <a:solidFill>
                  <a:prstClr val="black"/>
                </a:solidFill>
                <a:latin typeface="+mn-ea"/>
                <a:cs typeface="Book Antiqua"/>
              </a:rPr>
              <a:t>...-optionN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279518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-86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86" dirty="0">
                <a:solidFill>
                  <a:prstClr val="black"/>
                </a:solidFill>
                <a:latin typeface="+mn-ea"/>
                <a:cs typeface="Book Antiqua"/>
              </a:rPr>
              <a:t>dirname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은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주어진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및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이하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하위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디렉토리를</a:t>
            </a:r>
            <a:r>
              <a:rPr sz="1600" b="0" spc="-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검색함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279518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0" spc="-64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64" dirty="0">
                <a:solidFill>
                  <a:prstClr val="black"/>
                </a:solidFill>
                <a:latin typeface="+mn-ea"/>
                <a:cs typeface="Book Antiqua"/>
              </a:rPr>
              <a:t>option</a:t>
            </a:r>
            <a:r>
              <a:rPr sz="1600" b="0" spc="-6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지정하여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다양한 조건과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실행법을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지정할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</a:t>
            </a:r>
            <a:r>
              <a:rPr sz="1600" b="0" spc="-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있음</a:t>
            </a:r>
            <a:endParaRPr lang="en-US" sz="1600" b="0" spc="-86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279518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261076" lvl="1" indent="-110655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  <a:buSzPct val="92000"/>
              <a:buFont typeface="Book Antiqua"/>
              <a:buAutoNum type="arabicParenR" startAt="2"/>
              <a:tabLst>
                <a:tab pos="261652" algn="l"/>
              </a:tabLst>
            </a:pP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주요</a:t>
            </a:r>
            <a:r>
              <a:rPr sz="16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조건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628664" indent="-285750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>
                <a:tab pos="957854" algn="l"/>
              </a:tabLst>
            </a:pPr>
            <a:r>
              <a:rPr spc="-59" dirty="0" smtClean="0">
                <a:solidFill>
                  <a:prstClr val="black"/>
                </a:solidFill>
                <a:latin typeface="+mn-ea"/>
                <a:cs typeface="Book Antiqua"/>
              </a:rPr>
              <a:t>-</a:t>
            </a:r>
            <a:r>
              <a:rPr spc="-59" dirty="0">
                <a:solidFill>
                  <a:prstClr val="black"/>
                </a:solidFill>
                <a:latin typeface="+mn-ea"/>
                <a:cs typeface="Book Antiqua"/>
              </a:rPr>
              <a:t>name	</a:t>
            </a:r>
            <a:r>
              <a:rPr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파일이름이나 </a:t>
            </a:r>
            <a:r>
              <a:rPr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패턴을 </a:t>
            </a:r>
            <a:r>
              <a:rPr sz="160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지정하여</a:t>
            </a:r>
            <a:r>
              <a:rPr sz="1600" spc="6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찾음</a:t>
            </a:r>
            <a:endParaRPr lang="en-US" sz="1600" spc="-86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628664" indent="-285750" defTabSz="829909" latinLnBrk="1">
              <a:spcBef>
                <a:spcPts val="740"/>
              </a:spcBef>
              <a:buFont typeface="Arial" panose="020B0604020202020204" pitchFamily="34" charset="0"/>
              <a:buChar char="•"/>
              <a:tabLst>
                <a:tab pos="957854" algn="l"/>
              </a:tabLst>
            </a:pPr>
            <a:r>
              <a:rPr lang="en-US" altLang="ko-KR" sz="1600" spc="18" dirty="0">
                <a:solidFill>
                  <a:prstClr val="black"/>
                </a:solidFill>
                <a:latin typeface="+mn-ea"/>
                <a:cs typeface="Tahoma"/>
              </a:rPr>
              <a:t>-</a:t>
            </a:r>
            <a:r>
              <a:rPr lang="en-US" altLang="ko-KR" sz="1600" spc="18" dirty="0">
                <a:solidFill>
                  <a:prstClr val="black"/>
                </a:solidFill>
                <a:latin typeface="+mn-ea"/>
                <a:cs typeface="Book Antiqua"/>
              </a:rPr>
              <a:t>perm </a:t>
            </a:r>
            <a:r>
              <a:rPr lang="en-US" altLang="ko-KR" sz="160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 </a:t>
            </a:r>
            <a:r>
              <a:rPr lang="ko-KR" altLang="en-US" sz="1600" spc="-11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퍼미션</a:t>
            </a:r>
            <a:r>
              <a:rPr lang="en-US" altLang="ko-KR" sz="1600" spc="-113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lang="ko-KR" altLang="en-US" sz="160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권한</a:t>
            </a:r>
            <a:r>
              <a:rPr lang="en-US" altLang="ko-KR" sz="1600" spc="-113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lang="ko-KR" altLang="en-US" sz="160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일치하는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lang="ko-KR" altLang="en-US" sz="1600" spc="2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찾음</a:t>
            </a:r>
            <a:endParaRPr lang="en-US" altLang="ko-KR" sz="1600" spc="32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r>
              <a:rPr lang="en-US" altLang="ko-KR" sz="1600" spc="32" dirty="0" smtClean="0">
                <a:solidFill>
                  <a:prstClr val="black"/>
                </a:solidFill>
                <a:latin typeface="+mn-ea"/>
                <a:cs typeface="Tahoma"/>
              </a:rPr>
              <a:t>-</a:t>
            </a:r>
            <a:r>
              <a:rPr lang="en-US" altLang="ko-KR" sz="1600" spc="32" dirty="0">
                <a:solidFill>
                  <a:prstClr val="black"/>
                </a:solidFill>
                <a:latin typeface="+mn-ea"/>
                <a:cs typeface="Book Antiqua"/>
              </a:rPr>
              <a:t>type </a:t>
            </a:r>
            <a:r>
              <a:rPr lang="en-US" altLang="ko-KR" sz="160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 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파일유형이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일치하는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lang="ko-KR" altLang="en-US" sz="1600" spc="2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6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찾음</a:t>
            </a:r>
            <a:r>
              <a:rPr lang="ko-KR" altLang="en-US" sz="1600" spc="-11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하위옵션</a:t>
            </a:r>
            <a:r>
              <a:rPr lang="en-US" altLang="ko-KR" sz="1600" spc="-113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endParaRPr lang="ko-KR" altLang="en-US" sz="1600" spc="-113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r>
              <a:rPr lang="ko-KR" altLang="en-US" sz="1600" spc="-113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z="1600" spc="-159" dirty="0">
                <a:solidFill>
                  <a:prstClr val="black"/>
                </a:solidFill>
                <a:latin typeface="+mn-ea"/>
                <a:cs typeface="Book Antiqua"/>
              </a:rPr>
              <a:t>-type </a:t>
            </a:r>
            <a:r>
              <a:rPr lang="en-US" altLang="ko-KR" sz="1600" spc="-150" dirty="0">
                <a:solidFill>
                  <a:prstClr val="black"/>
                </a:solidFill>
                <a:latin typeface="+mn-ea"/>
                <a:cs typeface="Book Antiqua"/>
              </a:rPr>
              <a:t>b </a:t>
            </a:r>
            <a:r>
              <a:rPr lang="en-US" altLang="ko-KR" sz="160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문자로만 </a:t>
            </a:r>
            <a:r>
              <a:rPr lang="ko-KR" altLang="en-US" sz="160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구성된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찾기</a:t>
            </a:r>
            <a:r>
              <a:rPr lang="en-US" altLang="ko-KR" sz="1600" spc="-103" dirty="0">
                <a:solidFill>
                  <a:prstClr val="black"/>
                </a:solidFill>
                <a:latin typeface="+mn-ea"/>
                <a:cs typeface="Book Antiqua"/>
              </a:rPr>
              <a:t>,</a:t>
            </a:r>
            <a:endParaRPr lang="ko-KR" altLang="en-US" sz="1600" spc="-103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z="1600" spc="-159" dirty="0">
                <a:solidFill>
                  <a:prstClr val="black"/>
                </a:solidFill>
                <a:latin typeface="+mn-ea"/>
                <a:cs typeface="Book Antiqua"/>
              </a:rPr>
              <a:t>-type </a:t>
            </a:r>
            <a:r>
              <a:rPr lang="en-US" altLang="ko-KR" sz="1600" spc="-168" dirty="0">
                <a:solidFill>
                  <a:prstClr val="black"/>
                </a:solidFill>
                <a:latin typeface="+mn-ea"/>
                <a:cs typeface="Book Antiqua"/>
              </a:rPr>
              <a:t>d  </a:t>
            </a:r>
            <a:r>
              <a:rPr lang="en-US" altLang="ko-KR" sz="160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찾기</a:t>
            </a:r>
            <a:r>
              <a:rPr lang="en-US" altLang="ko-KR" sz="1600" spc="-109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endParaRPr lang="ko-KR" altLang="en-US" sz="1600" spc="-109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r>
              <a:rPr lang="en-US" altLang="ko-KR" sz="1600" spc="-159" dirty="0">
                <a:solidFill>
                  <a:prstClr val="black"/>
                </a:solidFill>
                <a:latin typeface="+mn-ea"/>
                <a:cs typeface="Book Antiqua"/>
              </a:rPr>
              <a:t>-type </a:t>
            </a:r>
            <a:r>
              <a:rPr lang="en-US" altLang="ko-KR" sz="1600" spc="-91" dirty="0">
                <a:solidFill>
                  <a:prstClr val="black"/>
                </a:solidFill>
                <a:latin typeface="+mn-ea"/>
                <a:cs typeface="Book Antiqua"/>
              </a:rPr>
              <a:t>f </a:t>
            </a:r>
            <a:r>
              <a:rPr lang="en-US" altLang="ko-KR" sz="160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일반적인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찾기</a:t>
            </a:r>
            <a:r>
              <a:rPr lang="en-US" altLang="ko-KR" sz="1600" spc="-103" dirty="0">
                <a:solidFill>
                  <a:prstClr val="black"/>
                </a:solidFill>
                <a:latin typeface="+mn-ea"/>
                <a:cs typeface="Book Antiqua"/>
              </a:rPr>
              <a:t>,</a:t>
            </a:r>
            <a:endParaRPr lang="ko-KR" altLang="en-US" sz="1600" spc="-103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endParaRPr lang="en-US" altLang="ko-KR" sz="1600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endParaRPr lang="en-US" altLang="ko-KR" sz="1600" spc="-103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endParaRPr lang="en-US" altLang="ko-KR" sz="1600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endParaRPr lang="en-US" altLang="ko-KR" sz="1600" spc="-103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endParaRPr lang="en-US" altLang="ko-KR" sz="1600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endParaRPr lang="en-US" altLang="ko-KR" sz="1600" spc="-103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endParaRPr lang="en-US" altLang="ko-KR" sz="1600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endParaRPr lang="en-US" altLang="ko-KR" sz="1600" spc="-103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342914" defTabSz="829909" latinLnBrk="1">
              <a:spcBef>
                <a:spcPts val="817"/>
              </a:spcBef>
            </a:pPr>
            <a:endParaRPr lang="en-US" altLang="ko-KR" sz="1600" spc="-103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342914" defTabSz="829909" latinLnBrk="1">
              <a:spcBef>
                <a:spcPts val="817"/>
              </a:spcBef>
            </a:pPr>
            <a:endParaRPr lang="en-US" altLang="ko-KR" sz="1600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342914" defTabSz="829909" latinLnBrk="1">
              <a:spcBef>
                <a:spcPts val="817"/>
              </a:spcBef>
            </a:pPr>
            <a:endParaRPr lang="en-US" altLang="ko-KR" sz="1600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342914" defTabSz="829909" latinLnBrk="1">
              <a:spcBef>
                <a:spcPts val="817"/>
              </a:spcBef>
            </a:pPr>
            <a:endParaRPr lang="en-US" altLang="ko-KR" sz="1600" spc="-103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r>
              <a:rPr lang="ko-KR" altLang="en-US" sz="1600" spc="-103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z="1600" spc="-159" dirty="0">
                <a:solidFill>
                  <a:prstClr val="black"/>
                </a:solidFill>
                <a:latin typeface="+mn-ea"/>
                <a:cs typeface="Book Antiqua"/>
              </a:rPr>
              <a:t>-type </a:t>
            </a:r>
            <a:r>
              <a:rPr lang="en-US" altLang="ko-KR" sz="1600" spc="-82" dirty="0">
                <a:solidFill>
                  <a:prstClr val="black"/>
                </a:solidFill>
                <a:latin typeface="+mn-ea"/>
                <a:cs typeface="Book Antiqua"/>
              </a:rPr>
              <a:t>l </a:t>
            </a:r>
            <a:r>
              <a:rPr lang="en-US" altLang="ko-KR" sz="160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심  </a:t>
            </a:r>
            <a:r>
              <a:rPr lang="ko-KR" altLang="en-US" sz="1600" spc="-86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볼릭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링크 </a:t>
            </a:r>
            <a:r>
              <a:rPr lang="ko-KR" altLang="en-US" sz="160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찾기</a:t>
            </a:r>
            <a:r>
              <a:rPr lang="en-US" altLang="ko-KR" sz="1600" spc="-113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lang="ko-KR" altLang="en-US" sz="1600" spc="-11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심볼릭</a:t>
            </a:r>
            <a:r>
              <a:rPr lang="ko-KR" altLang="en-US" sz="160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링크는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추후</a:t>
            </a:r>
            <a:r>
              <a:rPr lang="ko-KR" altLang="en-US" sz="1600" spc="25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배움</a:t>
            </a:r>
            <a:r>
              <a:rPr lang="en-US" altLang="ko-KR" sz="1600" spc="-113" dirty="0" smtClean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r>
              <a:rPr lang="en-US" altLang="ko-KR" sz="1600" spc="36" dirty="0" smtClean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-user </a:t>
            </a:r>
            <a:r>
              <a:rPr lang="en-US" altLang="ko-KR" sz="1600" spc="-73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: </a:t>
            </a:r>
            <a:r>
              <a:rPr lang="ko-KR" altLang="en-US" sz="1600" spc="-95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파일의 </a:t>
            </a:r>
            <a:r>
              <a:rPr lang="ko-KR" altLang="en-US" sz="1600" spc="-13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사용자</a:t>
            </a:r>
            <a:r>
              <a:rPr lang="en-US" altLang="ko-KR" sz="1600" spc="-132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(user)</a:t>
            </a:r>
            <a:r>
              <a:rPr lang="ko-KR" altLang="en-US" sz="1600" spc="-13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가 </a:t>
            </a:r>
            <a:r>
              <a:rPr lang="ko-KR" altLang="en-US" sz="1600" spc="-103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일치하는 </a:t>
            </a:r>
            <a:r>
              <a:rPr lang="ko-KR" altLang="en-US" sz="1600" spc="-95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파일을</a:t>
            </a:r>
            <a:r>
              <a:rPr lang="ko-KR" altLang="en-US" sz="1600" spc="231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spc="-86" dirty="0" smtClean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찾음</a:t>
            </a:r>
            <a:endParaRPr lang="en-US" altLang="ko-KR" sz="1600" spc="-86" dirty="0" smtClean="0">
              <a:solidFill>
                <a:prstClr val="black"/>
              </a:solidFill>
              <a:latin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r>
              <a:rPr lang="en-US" altLang="ko-KR" sz="1600" spc="-5" dirty="0" smtClean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-group </a:t>
            </a:r>
            <a:r>
              <a:rPr lang="en-US" altLang="ko-KR" sz="1600" spc="-73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: </a:t>
            </a:r>
            <a:r>
              <a:rPr lang="ko-KR" altLang="en-US" sz="1600" spc="-95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파일의 </a:t>
            </a:r>
            <a:r>
              <a:rPr lang="ko-KR" altLang="en-US" sz="1600" spc="-150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그룹</a:t>
            </a:r>
            <a:r>
              <a:rPr lang="en-US" altLang="ko-KR" sz="1600" spc="-150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(group)</a:t>
            </a:r>
            <a:r>
              <a:rPr lang="ko-KR" altLang="en-US" sz="1600" spc="-150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이 </a:t>
            </a:r>
            <a:r>
              <a:rPr lang="ko-KR" altLang="en-US" sz="1600" spc="-103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일치하는 </a:t>
            </a:r>
            <a:r>
              <a:rPr lang="ko-KR" altLang="en-US" sz="1600" spc="-95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파일을</a:t>
            </a:r>
            <a:r>
              <a:rPr lang="ko-KR" altLang="en-US" sz="1600" spc="-36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spc="-86" dirty="0" smtClean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찾음</a:t>
            </a:r>
            <a:endParaRPr lang="en-US" altLang="ko-KR" sz="1600" spc="-86" dirty="0">
              <a:solidFill>
                <a:prstClr val="black"/>
              </a:solidFill>
              <a:latin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r>
              <a:rPr lang="ko-KR" altLang="en-US" sz="1600" spc="-73" dirty="0" smtClean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lang="en-US" altLang="ko-KR" sz="1600" spc="-159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-</a:t>
            </a:r>
            <a:r>
              <a:rPr lang="en-US" altLang="ko-KR" sz="1600" spc="-159" dirty="0" err="1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atime</a:t>
            </a:r>
            <a:r>
              <a:rPr lang="en-US" altLang="ko-KR" sz="1600" spc="-159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   </a:t>
            </a:r>
            <a:r>
              <a:rPr lang="en-US" altLang="ko-KR" sz="1600" spc="-191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+n/-n/n  </a:t>
            </a:r>
            <a:r>
              <a:rPr lang="ko-KR" altLang="en-US" sz="1600" spc="-185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 </a:t>
            </a:r>
            <a:r>
              <a:rPr lang="en-US" altLang="ko-KR" sz="1600" spc="-73" dirty="0" smtClean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:</a:t>
            </a:r>
          </a:p>
          <a:p>
            <a:pPr marL="342914" defTabSz="829909" latinLnBrk="1">
              <a:spcBef>
                <a:spcPts val="817"/>
              </a:spcBef>
            </a:pPr>
            <a:r>
              <a:rPr lang="ko-KR" altLang="en-US" sz="1400" spc="-82" dirty="0" smtClean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        최근 </a:t>
            </a:r>
            <a:r>
              <a:rPr lang="en-US" altLang="ko-KR" sz="1600" spc="-132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n</a:t>
            </a:r>
            <a:r>
              <a:rPr lang="ko-KR" altLang="en-US" sz="1400" spc="-13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일 </a:t>
            </a:r>
            <a:r>
              <a:rPr lang="ko-KR" altLang="en-US" sz="1400" spc="-95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이전에 </a:t>
            </a:r>
            <a:r>
              <a:rPr lang="ko-KR" altLang="en-US" sz="1400" spc="-103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액세스된 </a:t>
            </a:r>
            <a:r>
              <a:rPr lang="ko-KR" altLang="en-US" sz="1400" spc="-95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파일을</a:t>
            </a:r>
            <a:r>
              <a:rPr lang="ko-KR" altLang="en-US" sz="1400" spc="-9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spc="-150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찾아줌</a:t>
            </a:r>
            <a:r>
              <a:rPr lang="en-US" altLang="ko-KR" sz="1600" spc="-150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(accessed </a:t>
            </a:r>
            <a:r>
              <a:rPr lang="en-US" altLang="ko-KR" sz="1600" spc="-159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time</a:t>
            </a:r>
            <a:r>
              <a:rPr lang="en-US" altLang="ko-KR" sz="1600" spc="-159" dirty="0" smtClean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)</a:t>
            </a:r>
            <a:endParaRPr lang="ko-KR" altLang="en-US" sz="1600" dirty="0">
              <a:solidFill>
                <a:prstClr val="black"/>
              </a:solidFill>
              <a:latin typeface="Consolas" panose="020B0609020204030204" pitchFamily="49" charset="0"/>
              <a:cs typeface="Book Antiqua"/>
            </a:endParaRPr>
          </a:p>
          <a:p>
            <a:pPr marL="11527" marR="4611" indent="267992" defTabSz="829909" latinLnBrk="1">
              <a:lnSpc>
                <a:spcPct val="126600"/>
              </a:lnSpc>
              <a:spcBef>
                <a:spcPts val="290"/>
              </a:spcBef>
            </a:pPr>
            <a:r>
              <a:rPr lang="en-US" altLang="ko-KR" sz="1600" spc="-154" dirty="0" smtClean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    +</a:t>
            </a:r>
            <a:r>
              <a:rPr lang="en-US" altLang="ko-KR" sz="1600" spc="-154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n</a:t>
            </a:r>
            <a:r>
              <a:rPr lang="ko-KR" altLang="en-US" sz="1400" spc="-154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은 </a:t>
            </a:r>
            <a:r>
              <a:rPr lang="en-US" altLang="ko-KR" sz="1600" spc="-132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n</a:t>
            </a:r>
            <a:r>
              <a:rPr lang="ko-KR" altLang="en-US" sz="1400" spc="-13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일 </a:t>
            </a:r>
            <a:r>
              <a:rPr lang="ko-KR" altLang="en-US" sz="1400" spc="-86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또는 </a:t>
            </a:r>
            <a:r>
              <a:rPr lang="ko-KR" altLang="en-US" sz="1400" spc="-95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그보다 </a:t>
            </a:r>
            <a:r>
              <a:rPr lang="ko-KR" altLang="en-US" sz="1400" spc="-50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더 </a:t>
            </a:r>
            <a:r>
              <a:rPr lang="ko-KR" altLang="en-US" sz="1400" spc="-86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오래 </a:t>
            </a:r>
            <a:r>
              <a:rPr lang="ko-KR" altLang="en-US" sz="1400" spc="-8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전의 </a:t>
            </a:r>
            <a:r>
              <a:rPr lang="ko-KR" altLang="en-US" sz="1400" spc="-109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파일을</a:t>
            </a:r>
            <a:r>
              <a:rPr lang="en-US" altLang="ko-KR" sz="1600" spc="-109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, </a:t>
            </a:r>
            <a:endParaRPr lang="en-US" altLang="ko-KR" sz="1600" spc="-109" dirty="0" smtClean="0">
              <a:solidFill>
                <a:prstClr val="black"/>
              </a:solidFill>
              <a:latin typeface="Consolas" panose="020B0609020204030204" pitchFamily="49" charset="0"/>
              <a:cs typeface="Book Antiqua"/>
            </a:endParaRPr>
          </a:p>
          <a:p>
            <a:pPr marL="11527" marR="4611" indent="267992" defTabSz="829909" latinLnBrk="1">
              <a:lnSpc>
                <a:spcPct val="126600"/>
              </a:lnSpc>
              <a:spcBef>
                <a:spcPts val="290"/>
              </a:spcBef>
            </a:pPr>
            <a:r>
              <a:rPr lang="en-US" altLang="ko-KR" sz="1600" spc="-132" dirty="0" smtClean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    -</a:t>
            </a:r>
            <a:r>
              <a:rPr lang="en-US" altLang="ko-KR" sz="1600" spc="-132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n</a:t>
            </a:r>
            <a:r>
              <a:rPr lang="ko-KR" altLang="en-US" sz="1400" spc="-13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은 </a:t>
            </a:r>
            <a:r>
              <a:rPr lang="ko-KR" altLang="en-US" sz="1400" spc="-8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오늘 </a:t>
            </a:r>
            <a:r>
              <a:rPr lang="ko-KR" altLang="en-US" sz="1400" spc="-86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부터 </a:t>
            </a:r>
            <a:r>
              <a:rPr lang="en-US" altLang="ko-KR" sz="1600" spc="-132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n</a:t>
            </a:r>
            <a:r>
              <a:rPr lang="ko-KR" altLang="en-US" sz="1400" spc="-13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일 </a:t>
            </a:r>
            <a:r>
              <a:rPr lang="ko-KR" altLang="en-US" sz="1400" spc="-103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전까지의 </a:t>
            </a:r>
            <a:r>
              <a:rPr lang="ko-KR" altLang="en-US" sz="1400" spc="-109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파일을</a:t>
            </a:r>
            <a:r>
              <a:rPr lang="en-US" altLang="ko-KR" sz="1400" spc="-109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endParaRPr lang="en-US" altLang="ko-KR" sz="1400" spc="-109" dirty="0" smtClean="0">
              <a:solidFill>
                <a:prstClr val="black"/>
              </a:solidFill>
              <a:latin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1527" marR="4611" indent="267992" defTabSz="829909" latinLnBrk="1">
              <a:lnSpc>
                <a:spcPct val="126600"/>
              </a:lnSpc>
              <a:spcBef>
                <a:spcPts val="290"/>
              </a:spcBef>
            </a:pPr>
            <a:r>
              <a:rPr lang="en-US" altLang="ko-KR" sz="1600" spc="-132" dirty="0" smtClean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    n</a:t>
            </a:r>
            <a:r>
              <a:rPr lang="ko-KR" altLang="en-US" sz="1400" spc="-13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은 </a:t>
            </a:r>
            <a:r>
              <a:rPr lang="ko-KR" altLang="en-US" sz="1400" spc="-95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정확히 </a:t>
            </a:r>
            <a:r>
              <a:rPr lang="en-US" altLang="ko-KR" sz="1600" spc="-132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n</a:t>
            </a:r>
            <a:r>
              <a:rPr lang="ko-KR" altLang="en-US" sz="1400" spc="-13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일 </a:t>
            </a:r>
            <a:r>
              <a:rPr lang="ko-KR" altLang="en-US" sz="1400" spc="-8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전에 </a:t>
            </a:r>
            <a:r>
              <a:rPr lang="ko-KR" altLang="en-US" sz="1400" spc="-103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액세스된</a:t>
            </a:r>
            <a:r>
              <a:rPr lang="ko-KR" altLang="en-US" sz="1400" spc="-263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spc="-50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파</a:t>
            </a:r>
            <a:r>
              <a:rPr lang="ko-KR" altLang="en-US" sz="1400" spc="-86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일을</a:t>
            </a:r>
            <a:r>
              <a:rPr lang="ko-KR" altLang="en-US" sz="1400" spc="-27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spc="-109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찾아줌</a:t>
            </a:r>
            <a:r>
              <a:rPr lang="en-US" altLang="ko-KR" sz="1600" spc="-109" dirty="0" smtClean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.</a:t>
            </a:r>
          </a:p>
          <a:p>
            <a:pPr marL="754477" marR="4611" lvl="1" indent="-285750" defTabSz="829909" latinLnBrk="1">
              <a:lnSpc>
                <a:spcPct val="126600"/>
              </a:lnSpc>
              <a:spcBef>
                <a:spcPts val="290"/>
              </a:spcBef>
              <a:buFont typeface="Arial" panose="020B0604020202020204" pitchFamily="34" charset="0"/>
              <a:buChar char="•"/>
            </a:pPr>
            <a:r>
              <a:rPr lang="en-US" altLang="ko-KR" sz="1600" spc="-41" dirty="0" smtClean="0">
                <a:solidFill>
                  <a:prstClr val="black"/>
                </a:solidFill>
                <a:latin typeface="+mn-ea"/>
                <a:cs typeface="Book Antiqua"/>
              </a:rPr>
              <a:t>-</a:t>
            </a:r>
            <a:r>
              <a:rPr lang="en-US" altLang="ko-KR" sz="1600" spc="-41" dirty="0">
                <a:solidFill>
                  <a:prstClr val="black"/>
                </a:solidFill>
                <a:latin typeface="+mn-ea"/>
                <a:cs typeface="Book Antiqua"/>
              </a:rPr>
              <a:t>print </a:t>
            </a:r>
            <a:r>
              <a:rPr lang="en-US" altLang="ko-KR" sz="160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찾은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파일명을 출력</a:t>
            </a:r>
            <a:r>
              <a:rPr lang="en-US" altLang="ko-KR" sz="1600" spc="-103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endParaRPr lang="en-US" altLang="ko-KR" sz="1600" spc="-109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754477" lvl="1" indent="-285750" defTabSz="829909" latinLnBrk="1">
              <a:spcBef>
                <a:spcPts val="826"/>
              </a:spcBef>
              <a:buFont typeface="Arial" panose="020B0604020202020204" pitchFamily="34" charset="0"/>
              <a:buChar char="•"/>
            </a:pPr>
            <a:r>
              <a:rPr lang="ko-KR" altLang="en-US" sz="1600" spc="-10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일반적으로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옵션을 </a:t>
            </a:r>
            <a:r>
              <a:rPr lang="ko-KR" altLang="en-US" sz="160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주지 </a:t>
            </a:r>
            <a:r>
              <a:rPr lang="ko-KR" altLang="en-US" sz="160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않아도 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기본적으로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수행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754477" lvl="1" indent="-285750" defTabSz="829909" latinLnBrk="1">
              <a:spcBef>
                <a:spcPts val="740"/>
              </a:spcBef>
              <a:buFont typeface="Arial" panose="020B0604020202020204" pitchFamily="34" charset="0"/>
              <a:buChar char="•"/>
            </a:pPr>
            <a:r>
              <a:rPr lang="en-US" altLang="ko-KR" sz="1600" spc="163" dirty="0" smtClean="0">
                <a:solidFill>
                  <a:prstClr val="black"/>
                </a:solidFill>
                <a:latin typeface="+mn-ea"/>
                <a:cs typeface="Book Antiqua"/>
              </a:rPr>
              <a:t>-ls </a:t>
            </a:r>
            <a:r>
              <a:rPr lang="en-US" altLang="ko-KR" sz="160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찾은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파일에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대한 </a:t>
            </a:r>
            <a:r>
              <a:rPr lang="en-US" altLang="ko-KR" sz="1600" spc="-109" dirty="0">
                <a:solidFill>
                  <a:prstClr val="black"/>
                </a:solidFill>
                <a:latin typeface="+mn-ea"/>
                <a:cs typeface="Book Antiqua"/>
              </a:rPr>
              <a:t>ls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명령을</a:t>
            </a:r>
            <a:r>
              <a:rPr lang="ko-KR" altLang="en-US" sz="1600" spc="7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수행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5635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74" y="329184"/>
            <a:ext cx="4407567" cy="61813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141" y="624384"/>
            <a:ext cx="4463505" cy="16832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141" y="2496814"/>
            <a:ext cx="4463505" cy="10528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142" y="3738805"/>
            <a:ext cx="4463505" cy="12500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6143" y="5098345"/>
            <a:ext cx="4463505" cy="141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78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09" y="320040"/>
            <a:ext cx="6523147" cy="6172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31480" y="320040"/>
            <a:ext cx="3840480" cy="605088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sz="2000" b="1" dirty="0">
                <a:solidFill>
                  <a:srgbClr val="221F1F"/>
                </a:solidFill>
                <a:latin typeface="+mn-ea"/>
              </a:rPr>
              <a:t>2)</a:t>
            </a:r>
            <a:r>
              <a:rPr lang="ko-KR" altLang="en-US" sz="2000" b="1" dirty="0">
                <a:solidFill>
                  <a:srgbClr val="221F1F"/>
                </a:solidFill>
                <a:latin typeface="+mn-ea"/>
              </a:rPr>
              <a:t>파일비교 정렬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dirty="0">
                <a:solidFill>
                  <a:srgbClr val="221F1F"/>
                </a:solidFill>
                <a:latin typeface="+mn-ea"/>
              </a:rPr>
              <a:t>① </a:t>
            </a:r>
            <a:r>
              <a:rPr lang="en-US" altLang="ko-KR" dirty="0" err="1">
                <a:solidFill>
                  <a:srgbClr val="221F1F"/>
                </a:solidFill>
                <a:latin typeface="+mn-ea"/>
              </a:rPr>
              <a:t>cmp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 abc.txt abc2.txt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②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diff abc.txt abc2.txt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③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diff –</a:t>
            </a:r>
            <a:r>
              <a:rPr lang="en-US" altLang="ko-KR" dirty="0" err="1">
                <a:solidFill>
                  <a:srgbClr val="221F1F"/>
                </a:solidFill>
                <a:latin typeface="+mn-ea"/>
              </a:rPr>
              <a:t>Dflag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rgbClr val="221F1F"/>
                </a:solidFill>
                <a:latin typeface="+mn-ea"/>
              </a:rPr>
              <a:t>abc.c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 abc2.c 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④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sort abc.txt , sort -r abc2.txt : </a:t>
            </a:r>
            <a:r>
              <a:rPr lang="ko-KR" altLang="en-US" dirty="0">
                <a:solidFill>
                  <a:srgbClr val="221F1F"/>
                </a:solidFill>
                <a:latin typeface="+mn-ea"/>
              </a:rPr>
              <a:t>내림차순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dirty="0" smtClean="0">
                <a:solidFill>
                  <a:srgbClr val="221F1F"/>
                </a:solidFill>
                <a:latin typeface="+mn-ea"/>
              </a:rPr>
              <a:t>⑤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sort -k2 abc.txt &gt;result.txt : 2</a:t>
            </a:r>
            <a:r>
              <a:rPr lang="ko-KR" altLang="en-US" dirty="0">
                <a:solidFill>
                  <a:srgbClr val="221F1F"/>
                </a:solidFill>
                <a:latin typeface="+mn-ea"/>
              </a:rPr>
              <a:t>번째 필드를 기준으로 정렬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sz="2000" dirty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sz="2000" b="1" dirty="0">
                <a:solidFill>
                  <a:srgbClr val="221F1F"/>
                </a:solidFill>
                <a:latin typeface="+mn-ea"/>
              </a:rPr>
              <a:t>3)</a:t>
            </a:r>
            <a:r>
              <a:rPr lang="ko-KR" altLang="en-US" sz="2000" b="1" dirty="0">
                <a:solidFill>
                  <a:srgbClr val="221F1F"/>
                </a:solidFill>
                <a:latin typeface="+mn-ea"/>
              </a:rPr>
              <a:t>파일 찾기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dirty="0">
                <a:solidFill>
                  <a:srgbClr val="221F1F"/>
                </a:solidFill>
                <a:latin typeface="+mn-ea"/>
              </a:rPr>
              <a:t>①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find . -name '*.c' -print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②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find . -</a:t>
            </a:r>
            <a:r>
              <a:rPr lang="en-US" altLang="ko-KR" dirty="0" err="1">
                <a:solidFill>
                  <a:srgbClr val="221F1F"/>
                </a:solidFill>
                <a:latin typeface="+mn-ea"/>
              </a:rPr>
              <a:t>mtime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 14 -print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ko-KR" altLang="en-US" sz="2000" b="1" dirty="0">
              <a:solidFill>
                <a:srgbClr val="221F1F"/>
              </a:solidFill>
              <a:latin typeface="맑은 고딕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7027428" y="2560320"/>
            <a:ext cx="792480" cy="579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26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69" y="3080888"/>
            <a:ext cx="11472571" cy="33913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669" y="471747"/>
            <a:ext cx="6338266" cy="239450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sz="2000" b="1" dirty="0" smtClean="0">
                <a:solidFill>
                  <a:srgbClr val="221F1F"/>
                </a:solidFill>
                <a:latin typeface="+mn-ea"/>
              </a:rPr>
              <a:t>3</a:t>
            </a:r>
            <a:r>
              <a:rPr lang="en-US" altLang="ko-KR" sz="2000" b="1" dirty="0">
                <a:solidFill>
                  <a:srgbClr val="221F1F"/>
                </a:solidFill>
                <a:latin typeface="+mn-ea"/>
              </a:rPr>
              <a:t>)</a:t>
            </a:r>
            <a:r>
              <a:rPr lang="ko-KR" altLang="en-US" sz="2000" b="1" dirty="0">
                <a:solidFill>
                  <a:srgbClr val="221F1F"/>
                </a:solidFill>
                <a:latin typeface="+mn-ea"/>
              </a:rPr>
              <a:t>파일 찾기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③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find . \( -name '*.c' -o -name '*.txt' \) –print 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: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>
                <a:solidFill>
                  <a:srgbClr val="221F1F"/>
                </a:solidFill>
                <a:latin typeface="+mn-ea"/>
              </a:rPr>
              <a:t> 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  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-o: 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OR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>
                <a:solidFill>
                  <a:srgbClr val="221F1F"/>
                </a:solidFill>
                <a:latin typeface="+mn-ea"/>
              </a:rPr>
              <a:t>④ find / |grep </a:t>
            </a:r>
            <a:r>
              <a:rPr lang="en-US" altLang="ko-KR" dirty="0" err="1">
                <a:solidFill>
                  <a:srgbClr val="221F1F"/>
                </a:solidFill>
                <a:latin typeface="+mn-ea"/>
              </a:rPr>
              <a:t>abc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221F1F"/>
                </a:solidFill>
                <a:latin typeface="+mn-ea"/>
              </a:rPr>
              <a:t>이름에 </a:t>
            </a:r>
            <a:r>
              <a:rPr lang="en-US" altLang="ko-KR" dirty="0" err="1">
                <a:solidFill>
                  <a:srgbClr val="221F1F"/>
                </a:solidFill>
                <a:latin typeface="+mn-ea"/>
              </a:rPr>
              <a:t>abc</a:t>
            </a:r>
            <a:r>
              <a:rPr lang="ko-KR" altLang="en-US" dirty="0">
                <a:solidFill>
                  <a:srgbClr val="221F1F"/>
                </a:solidFill>
                <a:latin typeface="+mn-ea"/>
              </a:rPr>
              <a:t>가 들어있는 것은 </a:t>
            </a:r>
            <a:r>
              <a:rPr lang="ko-KR" altLang="en-US" dirty="0" smtClean="0">
                <a:solidFill>
                  <a:srgbClr val="221F1F"/>
                </a:solidFill>
                <a:latin typeface="+mn-ea"/>
              </a:rPr>
              <a:t>모두</a:t>
            </a: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ko-KR" altLang="en-US" dirty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dirty="0">
                <a:solidFill>
                  <a:srgbClr val="221F1F"/>
                </a:solidFill>
                <a:latin typeface="+mn-ea"/>
              </a:rPr>
              <a:t>⑤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find / -name </a:t>
            </a:r>
            <a:r>
              <a:rPr lang="en-US" altLang="ko-KR" dirty="0" err="1">
                <a:solidFill>
                  <a:srgbClr val="221F1F"/>
                </a:solidFill>
                <a:latin typeface="+mn-ea"/>
              </a:rPr>
              <a:t>abc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221F1F"/>
                </a:solidFill>
                <a:latin typeface="+mn-ea"/>
              </a:rPr>
              <a:t>이름이 </a:t>
            </a:r>
            <a:r>
              <a:rPr lang="en-US" altLang="ko-KR" dirty="0" err="1">
                <a:solidFill>
                  <a:srgbClr val="221F1F"/>
                </a:solidFill>
                <a:latin typeface="+mn-ea"/>
              </a:rPr>
              <a:t>abc</a:t>
            </a:r>
            <a:r>
              <a:rPr lang="ko-KR" altLang="en-US" dirty="0">
                <a:solidFill>
                  <a:srgbClr val="221F1F"/>
                </a:solidFill>
                <a:latin typeface="+mn-ea"/>
              </a:rPr>
              <a:t>인 것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.</a:t>
            </a:r>
            <a:endParaRPr lang="ko-KR" altLang="en-US" dirty="0">
              <a:solidFill>
                <a:srgbClr val="221F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7544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8" y="516834"/>
            <a:ext cx="4764577" cy="58839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64695" y="1407611"/>
            <a:ext cx="586408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Application Layer (</a:t>
            </a:r>
            <a:r>
              <a:rPr lang="ko-KR" altLang="en-US" sz="2400" dirty="0">
                <a:latin typeface="+mn-ea"/>
              </a:rPr>
              <a:t>응용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Presentation Layer (</a:t>
            </a:r>
            <a:r>
              <a:rPr lang="ko-KR" altLang="en-US" sz="2400" dirty="0">
                <a:latin typeface="+mn-ea"/>
              </a:rPr>
              <a:t>표현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Session Layer (</a:t>
            </a:r>
            <a:r>
              <a:rPr lang="ko-KR" altLang="en-US" sz="2400" dirty="0">
                <a:latin typeface="+mn-ea"/>
              </a:rPr>
              <a:t>세션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Transport Layer (</a:t>
            </a:r>
            <a:r>
              <a:rPr lang="ko-KR" altLang="en-US" sz="2400" dirty="0">
                <a:latin typeface="+mn-ea"/>
              </a:rPr>
              <a:t>전송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Network Layer (</a:t>
            </a:r>
            <a:r>
              <a:rPr lang="ko-KR" altLang="en-US" sz="2400" dirty="0">
                <a:latin typeface="+mn-ea"/>
              </a:rPr>
              <a:t>네트워크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Data Link Layer (</a:t>
            </a:r>
            <a:r>
              <a:rPr lang="ko-KR" altLang="en-US" sz="2400" dirty="0">
                <a:latin typeface="+mn-ea"/>
              </a:rPr>
              <a:t>데이터 링크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Physical Layer (</a:t>
            </a:r>
            <a:r>
              <a:rPr lang="ko-KR" altLang="en-US" sz="2400" dirty="0">
                <a:latin typeface="+mn-ea"/>
              </a:rPr>
              <a:t>물리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endParaRPr lang="en-US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64695" y="516834"/>
            <a:ext cx="5506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* </a:t>
            </a:r>
            <a:r>
              <a:rPr lang="ko-KR" altLang="en-US" sz="2400" b="1" dirty="0" smtClean="0">
                <a:solidFill>
                  <a:srgbClr val="FF0000"/>
                </a:solidFill>
                <a:latin typeface="+mn-ea"/>
              </a:rPr>
              <a:t>반드시 외우고 숙지해 둘 것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*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109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6320" y="2316480"/>
            <a:ext cx="9875520" cy="1356360"/>
          </a:xfrm>
        </p:spPr>
        <p:txBody>
          <a:bodyPr/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파일 보관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압축</a:t>
            </a:r>
            <a:r>
              <a:rPr lang="en-US" altLang="ko-KR" b="1" dirty="0" smtClean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91906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953" y="203182"/>
            <a:ext cx="11631330" cy="7548414"/>
          </a:xfrm>
          <a:prstGeom prst="rect">
            <a:avLst/>
          </a:prstGeom>
        </p:spPr>
        <p:txBody>
          <a:bodyPr vert="horz" wrap="square" lIns="0" tIns="91632" rIns="0" bIns="0" numCol="2" rtlCol="0">
            <a:spAutoFit/>
          </a:bodyPr>
          <a:lstStyle/>
          <a:p>
            <a:pPr marL="443663" indent="-285750" defTabSz="829909" eaLnBrk="1" fontAlgn="auto" latinLnBrk="1" hangingPunct="1">
              <a:spcBef>
                <a:spcPts val="722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b="1" spc="-113" dirty="0" err="1" smtClean="0">
                <a:solidFill>
                  <a:prstClr val="black"/>
                </a:solidFill>
                <a:latin typeface="+mn-ea"/>
                <a:cs typeface="새굴림"/>
              </a:rPr>
              <a:t>파일</a:t>
            </a:r>
            <a:r>
              <a:rPr b="1" spc="-113" dirty="0" smtClean="0">
                <a:solidFill>
                  <a:prstClr val="black"/>
                </a:solidFill>
                <a:latin typeface="+mn-ea"/>
                <a:cs typeface="새굴림"/>
              </a:rPr>
              <a:t> </a:t>
            </a:r>
            <a:r>
              <a:rPr b="1" spc="-103" dirty="0">
                <a:solidFill>
                  <a:prstClr val="black"/>
                </a:solidFill>
                <a:latin typeface="+mn-ea"/>
                <a:cs typeface="새굴림"/>
              </a:rPr>
              <a:t>보관,</a:t>
            </a:r>
            <a:r>
              <a:rPr b="1" spc="-191" dirty="0">
                <a:solidFill>
                  <a:prstClr val="black"/>
                </a:solidFill>
                <a:latin typeface="+mn-ea"/>
                <a:cs typeface="새굴림"/>
              </a:rPr>
              <a:t> </a:t>
            </a:r>
            <a:r>
              <a:rPr b="1" spc="-113" dirty="0" err="1" smtClean="0">
                <a:solidFill>
                  <a:prstClr val="black"/>
                </a:solidFill>
                <a:latin typeface="+mn-ea"/>
                <a:cs typeface="새굴림"/>
              </a:rPr>
              <a:t>압축</a:t>
            </a:r>
            <a:endParaRPr b="1" dirty="0">
              <a:solidFill>
                <a:prstClr val="black"/>
              </a:solidFill>
              <a:latin typeface="+mn-ea"/>
              <a:cs typeface="새굴림"/>
            </a:endParaRPr>
          </a:p>
          <a:p>
            <a:pPr marL="11527" marR="4611" indent="202867" defTabSz="829909" eaLnBrk="1" fontAlgn="auto" latinLnBrk="1" hangingPunct="1">
              <a:spcBef>
                <a:spcPts val="563"/>
              </a:spcBef>
              <a:spcAft>
                <a:spcPts val="0"/>
              </a:spcAft>
              <a:buClrTx/>
            </a:pP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저장공간의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백업이나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자료를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옮기기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위하여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여러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묶어서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보관하거나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이를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압축하여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보관하고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또한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 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을</a:t>
            </a:r>
            <a:r>
              <a:rPr sz="16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풀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경우가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있는데</a:t>
            </a:r>
            <a:r>
              <a:rPr b="0" spc="-109" dirty="0">
                <a:solidFill>
                  <a:prstClr val="black"/>
                </a:solidFill>
                <a:latin typeface="+mn-ea"/>
                <a:cs typeface="Book Antiqua"/>
              </a:rPr>
              <a:t>,</a:t>
            </a:r>
            <a:r>
              <a:rPr b="0" spc="-9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이러한</a:t>
            </a:r>
            <a:r>
              <a:rPr sz="16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보관과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압축을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위한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명령어를</a:t>
            </a:r>
            <a:r>
              <a:rPr sz="16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다룬다</a:t>
            </a:r>
            <a:r>
              <a:rPr b="0" spc="-109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endParaRPr sz="2800" b="0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354427" indent="-342900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000" b="1" spc="-100" dirty="0" smtClean="0">
                <a:solidFill>
                  <a:prstClr val="black"/>
                </a:solidFill>
                <a:latin typeface="+mn-ea"/>
                <a:cs typeface="Book Antiqua"/>
              </a:rPr>
              <a:t>t</a:t>
            </a:r>
            <a:r>
              <a:rPr sz="2000" b="1" spc="-100" dirty="0" smtClean="0">
                <a:solidFill>
                  <a:prstClr val="black"/>
                </a:solidFill>
                <a:latin typeface="+mn-ea"/>
                <a:cs typeface="Book Antiqua"/>
              </a:rPr>
              <a:t>ar</a:t>
            </a:r>
            <a:r>
              <a:rPr lang="en-US" sz="2000" b="1" spc="-100" dirty="0" smtClean="0">
                <a:solidFill>
                  <a:prstClr val="black"/>
                </a:solidFill>
                <a:latin typeface="+mn-ea"/>
                <a:cs typeface="Book Antiqua"/>
              </a:rPr>
              <a:t> (</a:t>
            </a:r>
            <a:r>
              <a:rPr lang="ko-KR" altLang="en-US" sz="2000" b="1" spc="-100" dirty="0" smtClean="0">
                <a:solidFill>
                  <a:prstClr val="black"/>
                </a:solidFill>
                <a:latin typeface="+mn-ea"/>
                <a:cs typeface="Book Antiqua"/>
              </a:rPr>
              <a:t>현재는</a:t>
            </a:r>
            <a:r>
              <a:rPr lang="en-US" sz="2000" b="1" spc="-100" dirty="0" smtClean="0">
                <a:solidFill>
                  <a:prstClr val="black"/>
                </a:solidFill>
                <a:latin typeface="+mn-ea"/>
                <a:cs typeface="Book Antiqua"/>
              </a:rPr>
              <a:t> zip</a:t>
            </a:r>
            <a:r>
              <a:rPr lang="ko-KR" altLang="en-US" sz="2000" b="1" spc="-100" dirty="0" smtClean="0">
                <a:solidFill>
                  <a:prstClr val="black"/>
                </a:solidFill>
                <a:latin typeface="+mn-ea"/>
                <a:cs typeface="Book Antiqua"/>
              </a:rPr>
              <a:t>을 많이 사용하나 필요할 때가 있음</a:t>
            </a:r>
            <a:r>
              <a:rPr lang="en-US" altLang="ko-KR" sz="2000" b="1" spc="-100" dirty="0" smtClean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lang="en-US" sz="2000" b="1" spc="-100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endParaRPr sz="2000" b="1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04"/>
              </a:spcBef>
              <a:spcAft>
                <a:spcPts val="0"/>
              </a:spcAft>
              <a:buClrTx/>
            </a:pPr>
            <a:r>
              <a:rPr sz="1600" b="0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sz="1600" b="0" spc="-27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보관하거나</a:t>
            </a:r>
            <a:r>
              <a:rPr sz="1600" b="0" spc="-2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푸는</a:t>
            </a:r>
            <a:r>
              <a:rPr sz="1600" b="0" spc="-2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명령어는</a:t>
            </a:r>
            <a:r>
              <a:rPr sz="1600" b="0" spc="-2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0" spc="-123" dirty="0" err="1" smtClean="0">
                <a:solidFill>
                  <a:prstClr val="black"/>
                </a:solidFill>
                <a:latin typeface="+mn-ea"/>
                <a:cs typeface="Book Antiqua"/>
              </a:rPr>
              <a:t>tar</a:t>
            </a:r>
            <a:r>
              <a:rPr sz="1600" b="0" spc="-12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</a:t>
            </a:r>
            <a:r>
              <a:rPr sz="1600" b="0" spc="-2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명령이</a:t>
            </a:r>
            <a:r>
              <a:rPr sz="1600" b="0" spc="-2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있다</a:t>
            </a:r>
            <a:r>
              <a:rPr b="0" spc="-103" dirty="0" smtClean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en-US" b="0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04"/>
              </a:spcBef>
              <a:spcAft>
                <a:spcPts val="0"/>
              </a:spcAft>
              <a:buClrTx/>
            </a:pPr>
            <a:endParaRPr lang="en-US" b="0" spc="-100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04"/>
              </a:spcBef>
              <a:spcAft>
                <a:spcPts val="0"/>
              </a:spcAft>
              <a:buClrTx/>
            </a:pPr>
            <a:r>
              <a:rPr b="1" spc="-100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1" spc="-268" dirty="0" smtClean="0">
                <a:solidFill>
                  <a:prstClr val="black"/>
                </a:solidFill>
                <a:latin typeface="+mn-ea"/>
                <a:cs typeface="SimSun"/>
              </a:rPr>
              <a:t>① </a:t>
            </a:r>
            <a:r>
              <a:rPr sz="1600" b="1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일반적</a:t>
            </a:r>
            <a:r>
              <a:rPr sz="1600" b="1" spc="-14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기능</a:t>
            </a:r>
            <a:endParaRPr sz="1600" b="1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b="0" spc="77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sz="1600" b="0" spc="77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묶고</a:t>
            </a:r>
            <a:r>
              <a:rPr sz="1600" b="0" spc="-8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푸는</a:t>
            </a:r>
            <a:r>
              <a:rPr sz="1600" b="0" spc="-8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기능</a:t>
            </a:r>
            <a:r>
              <a:rPr sz="1600" b="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0" spc="-100" dirty="0" smtClean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600" b="0" spc="-100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</a:t>
            </a:r>
            <a:r>
              <a:rPr sz="1600" b="0" spc="-100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기능</a:t>
            </a:r>
            <a:r>
              <a:rPr sz="1600" b="0" spc="12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없음</a:t>
            </a:r>
            <a:r>
              <a:rPr b="0" spc="-113" dirty="0" smtClean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endParaRPr b="0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9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고전적으로</a:t>
            </a:r>
            <a:r>
              <a:rPr sz="1600" b="0" spc="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가장</a:t>
            </a:r>
            <a:r>
              <a:rPr sz="1600" b="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많이</a:t>
            </a:r>
            <a:r>
              <a:rPr sz="1600" b="0" spc="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</a:t>
            </a:r>
            <a:endParaRPr sz="1600" b="0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77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sz="1600" b="0" spc="77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묶어서</a:t>
            </a:r>
            <a:r>
              <a:rPr sz="1600" b="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테이프로</a:t>
            </a:r>
            <a:r>
              <a:rPr sz="1600" b="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저장</a:t>
            </a:r>
            <a:r>
              <a:rPr sz="1600" b="0" spc="-8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등에</a:t>
            </a:r>
            <a:r>
              <a:rPr sz="1600" b="0" spc="77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</a:t>
            </a:r>
            <a:endParaRPr sz="1600" b="0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endParaRPr lang="en-US" b="1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1" spc="-268" dirty="0" smtClean="0">
                <a:solidFill>
                  <a:prstClr val="black"/>
                </a:solidFill>
                <a:latin typeface="+mn-ea"/>
                <a:cs typeface="SimSun"/>
              </a:rPr>
              <a:t>② </a:t>
            </a:r>
            <a:r>
              <a:rPr sz="1600" b="1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sz="1600" b="1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묶을</a:t>
            </a:r>
            <a:r>
              <a:rPr sz="1600" b="1" spc="5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50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때</a:t>
            </a:r>
            <a:endParaRPr sz="1600" b="1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  <a:tabLst>
                <a:tab pos="1391251" algn="l"/>
                <a:tab pos="2231534" algn="l"/>
              </a:tabLst>
            </a:pPr>
            <a:r>
              <a:rPr b="0" spc="77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사용법</a:t>
            </a:r>
            <a:r>
              <a:rPr sz="1600" b="0" spc="77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0" spc="-73" dirty="0" smtClean="0">
                <a:solidFill>
                  <a:prstClr val="black"/>
                </a:solidFill>
                <a:latin typeface="+mn-ea"/>
                <a:cs typeface="Book Antiqua"/>
              </a:rPr>
              <a:t>:</a:t>
            </a:r>
            <a:r>
              <a:rPr b="0" spc="50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136" dirty="0" smtClean="0">
                <a:solidFill>
                  <a:prstClr val="black"/>
                </a:solidFill>
                <a:latin typeface="+mn-ea"/>
                <a:cs typeface="Book Antiqua"/>
              </a:rPr>
              <a:t>tar </a:t>
            </a:r>
            <a:r>
              <a:rPr b="0" spc="-64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145" dirty="0" smtClean="0">
                <a:solidFill>
                  <a:prstClr val="black"/>
                </a:solidFill>
                <a:latin typeface="+mn-ea"/>
                <a:cs typeface="Book Antiqua"/>
              </a:rPr>
              <a:t>-</a:t>
            </a:r>
            <a:r>
              <a:rPr b="0" spc="-145" dirty="0" err="1" smtClean="0">
                <a:solidFill>
                  <a:prstClr val="black"/>
                </a:solidFill>
                <a:latin typeface="+mn-ea"/>
                <a:cs typeface="Book Antiqua"/>
              </a:rPr>
              <a:t>cvf</a:t>
            </a:r>
            <a:r>
              <a:rPr b="0" spc="-145" dirty="0" smtClean="0">
                <a:solidFill>
                  <a:prstClr val="black"/>
                </a:solidFill>
                <a:latin typeface="+mn-ea"/>
                <a:cs typeface="Book Antiqua"/>
              </a:rPr>
              <a:t>	</a:t>
            </a:r>
            <a:r>
              <a:rPr b="0" spc="-177" dirty="0" err="1" smtClean="0">
                <a:solidFill>
                  <a:prstClr val="black"/>
                </a:solidFill>
                <a:latin typeface="+mn-ea"/>
                <a:cs typeface="Book Antiqua"/>
              </a:rPr>
              <a:t>tarFileName</a:t>
            </a:r>
            <a:r>
              <a:rPr b="0" spc="-177" dirty="0" smtClean="0">
                <a:solidFill>
                  <a:prstClr val="black"/>
                </a:solidFill>
                <a:latin typeface="+mn-ea"/>
                <a:cs typeface="Book Antiqua"/>
              </a:rPr>
              <a:t>	</a:t>
            </a:r>
            <a:r>
              <a:rPr b="0" spc="-136" dirty="0" err="1" smtClean="0">
                <a:solidFill>
                  <a:prstClr val="black"/>
                </a:solidFill>
                <a:latin typeface="+mn-ea"/>
                <a:cs typeface="Book Antiqua"/>
              </a:rPr>
              <a:t>fileList</a:t>
            </a:r>
            <a:endParaRPr b="0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b="0" spc="681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118" dirty="0" smtClean="0">
                <a:solidFill>
                  <a:prstClr val="black"/>
                </a:solidFill>
                <a:latin typeface="+mn-ea"/>
                <a:cs typeface="Book Antiqua"/>
              </a:rPr>
              <a:t>-c </a:t>
            </a:r>
            <a:r>
              <a:rPr b="0" spc="-73" dirty="0" smtClean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b="0" spc="-127" dirty="0" err="1" smtClean="0">
                <a:solidFill>
                  <a:prstClr val="black"/>
                </a:solidFill>
                <a:latin typeface="+mn-ea"/>
                <a:cs typeface="Book Antiqua"/>
              </a:rPr>
              <a:t>fileList</a:t>
            </a:r>
            <a:r>
              <a:rPr sz="1600" b="0" spc="-127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에</a:t>
            </a:r>
            <a:r>
              <a:rPr sz="1600" b="0" spc="-127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대한</a:t>
            </a:r>
            <a:r>
              <a:rPr sz="1600" b="0" spc="-8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0" spc="-123" dirty="0" err="1" smtClean="0">
                <a:solidFill>
                  <a:prstClr val="black"/>
                </a:solidFill>
                <a:latin typeface="+mn-ea"/>
                <a:cs typeface="Book Antiqua"/>
              </a:rPr>
              <a:t>tar</a:t>
            </a:r>
            <a:r>
              <a:rPr sz="1600" b="0" spc="-12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형식의</a:t>
            </a:r>
            <a:r>
              <a:rPr sz="1600" b="0" spc="-12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백업</a:t>
            </a:r>
            <a:r>
              <a:rPr sz="1600" b="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sz="1600" b="0" spc="-15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생성</a:t>
            </a:r>
            <a:endParaRPr sz="1600" b="0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35"/>
              </a:spcBef>
              <a:spcAft>
                <a:spcPts val="0"/>
              </a:spcAft>
              <a:buClrTx/>
            </a:pPr>
            <a:r>
              <a:rPr b="0" spc="681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136" dirty="0" smtClean="0">
                <a:solidFill>
                  <a:prstClr val="black"/>
                </a:solidFill>
                <a:latin typeface="+mn-ea"/>
                <a:cs typeface="Book Antiqua"/>
              </a:rPr>
              <a:t>-v</a:t>
            </a:r>
            <a:r>
              <a:rPr b="0" spc="-200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73" dirty="0" smtClean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진행되는</a:t>
            </a:r>
            <a:r>
              <a:rPr sz="1600" b="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0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상황을</a:t>
            </a:r>
            <a:r>
              <a:rPr sz="1600" b="0" spc="-100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설명</a:t>
            </a:r>
            <a:endParaRPr sz="1600" b="0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214393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  <a:tabLst>
                <a:tab pos="4004313" algn="l"/>
              </a:tabLst>
            </a:pPr>
            <a:r>
              <a:rPr b="0" spc="681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103" dirty="0" smtClean="0">
                <a:solidFill>
                  <a:prstClr val="black"/>
                </a:solidFill>
                <a:latin typeface="+mn-ea"/>
                <a:cs typeface="Book Antiqua"/>
              </a:rPr>
              <a:t>-</a:t>
            </a:r>
            <a:r>
              <a:rPr b="0" spc="-103" dirty="0">
                <a:solidFill>
                  <a:prstClr val="black"/>
                </a:solidFill>
                <a:latin typeface="+mn-ea"/>
                <a:cs typeface="Book Antiqua"/>
              </a:rPr>
              <a:t>f 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b="0" spc="-123" dirty="0">
                <a:solidFill>
                  <a:prstClr val="black"/>
                </a:solidFill>
                <a:latin typeface="+mn-ea"/>
                <a:cs typeface="Book Antiqua"/>
              </a:rPr>
              <a:t>tar</a:t>
            </a:r>
            <a:r>
              <a:rPr sz="1600" b="0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형식의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백업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이름을</a:t>
            </a:r>
            <a:r>
              <a:rPr sz="1600" b="0" spc="-2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지정</a:t>
            </a:r>
            <a:r>
              <a:rPr b="0" spc="-145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400" b="0" spc="-145" dirty="0">
                <a:solidFill>
                  <a:prstClr val="black"/>
                </a:solidFill>
                <a:latin typeface="+mn-ea"/>
                <a:cs typeface="Book Antiqua"/>
              </a:rPr>
              <a:t>default: </a:t>
            </a:r>
            <a:r>
              <a:rPr sz="1400" b="0" spc="-4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400" b="0" spc="-195" dirty="0">
                <a:solidFill>
                  <a:prstClr val="black"/>
                </a:solidFill>
                <a:latin typeface="+mn-ea"/>
                <a:cs typeface="Book Antiqua"/>
              </a:rPr>
              <a:t>/</a:t>
            </a:r>
            <a:r>
              <a:rPr sz="1400" b="0" spc="-195" dirty="0" smtClean="0">
                <a:solidFill>
                  <a:prstClr val="black"/>
                </a:solidFill>
                <a:latin typeface="+mn-ea"/>
                <a:cs typeface="Book Antiqua"/>
              </a:rPr>
              <a:t>dev/</a:t>
            </a:r>
            <a:r>
              <a:rPr sz="1400" b="0" spc="-195" dirty="0" err="1" smtClean="0">
                <a:solidFill>
                  <a:prstClr val="black"/>
                </a:solidFill>
                <a:latin typeface="+mn-ea"/>
                <a:cs typeface="Book Antiqua"/>
              </a:rPr>
              <a:t>rmt</a:t>
            </a:r>
            <a:r>
              <a:rPr sz="1400" b="0" spc="-195" dirty="0" smtClean="0">
                <a:solidFill>
                  <a:prstClr val="black"/>
                </a:solidFill>
                <a:latin typeface="+mn-ea"/>
                <a:cs typeface="Book Antiqua"/>
              </a:rPr>
              <a:t>/0</a:t>
            </a:r>
            <a:r>
              <a:rPr lang="en-US" sz="1400" spc="-19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sz="1400" spc="-195" dirty="0" smtClean="0">
                <a:solidFill>
                  <a:prstClr val="black"/>
                </a:solidFill>
                <a:latin typeface="+mn-ea"/>
                <a:cs typeface="Book Antiqua"/>
              </a:rPr>
              <a:t>  </a:t>
            </a:r>
            <a:r>
              <a:rPr sz="1400" b="0" spc="-268" dirty="0" smtClean="0">
                <a:solidFill>
                  <a:prstClr val="black"/>
                </a:solidFill>
                <a:latin typeface="+mn-ea"/>
                <a:cs typeface="SimSun"/>
              </a:rPr>
              <a:t>… </a:t>
            </a:r>
            <a:r>
              <a:rPr sz="1400" b="0" spc="-159" dirty="0">
                <a:solidFill>
                  <a:prstClr val="black"/>
                </a:solidFill>
                <a:latin typeface="+mn-ea"/>
                <a:cs typeface="Book Antiqua"/>
              </a:rPr>
              <a:t>tape</a:t>
            </a:r>
            <a:r>
              <a:rPr sz="1400" b="0" spc="-50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400" b="0" spc="-154" dirty="0">
                <a:solidFill>
                  <a:prstClr val="black"/>
                </a:solidFill>
                <a:latin typeface="+mn-ea"/>
                <a:cs typeface="Book Antiqua"/>
              </a:rPr>
              <a:t>drive</a:t>
            </a:r>
            <a:r>
              <a:rPr sz="1400" b="0" spc="-154" dirty="0" smtClean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endParaRPr lang="en-US" sz="1400" b="0" spc="-154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defTabSz="829909" latinLnBrk="1">
              <a:spcBef>
                <a:spcPts val="811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1527" defTabSz="829909" latinLnBrk="1">
              <a:spcBef>
                <a:spcPts val="811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1527" defTabSz="829909" latinLnBrk="1">
              <a:spcBef>
                <a:spcPts val="811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1527" defTabSz="829909" latinLnBrk="1">
              <a:spcBef>
                <a:spcPts val="811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1527" defTabSz="829909" latinLnBrk="1">
              <a:spcBef>
                <a:spcPts val="811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1527" defTabSz="829909" latinLnBrk="1">
              <a:spcBef>
                <a:spcPts val="811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1527" defTabSz="829909" latinLnBrk="1">
              <a:spcBef>
                <a:spcPts val="811"/>
              </a:spcBef>
            </a:pPr>
            <a:r>
              <a:rPr lang="ko-KR" altLang="en-US" b="1" spc="-268" dirty="0" smtClean="0">
                <a:solidFill>
                  <a:prstClr val="black"/>
                </a:solidFill>
                <a:latin typeface="+mn-ea"/>
                <a:cs typeface="SimSun"/>
              </a:rPr>
              <a:t>③ </a:t>
            </a:r>
            <a:r>
              <a:rPr lang="ko-KR" altLang="en-US" sz="1600" b="1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묶은 </a:t>
            </a:r>
            <a:r>
              <a:rPr lang="ko-KR" altLang="en-US" sz="1600" b="1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z="1600" b="1" spc="-50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풀</a:t>
            </a:r>
            <a:r>
              <a:rPr lang="ko-KR" altLang="en-US" sz="1600" b="1" spc="118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b="1" spc="-50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때</a:t>
            </a:r>
            <a:endParaRPr lang="ko-KR" altLang="en-US" sz="1600" b="1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defTabSz="829909" latinLnBrk="1">
              <a:spcBef>
                <a:spcPts val="731"/>
              </a:spcBef>
              <a:tabLst>
                <a:tab pos="1315752" algn="l"/>
                <a:tab pos="2155459" algn="l"/>
              </a:tabLst>
            </a:pPr>
            <a:r>
              <a:rPr lang="ko-KR" altLang="en-US" spc="77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77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사용법 </a:t>
            </a:r>
            <a:r>
              <a:rPr lang="en-US" altLang="ko-KR" spc="-73" dirty="0" smtClean="0">
                <a:solidFill>
                  <a:prstClr val="black"/>
                </a:solidFill>
                <a:latin typeface="+mn-ea"/>
                <a:cs typeface="Book Antiqua"/>
              </a:rPr>
              <a:t>:</a:t>
            </a:r>
            <a:r>
              <a:rPr lang="ko-KR" altLang="en-US" spc="54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36" dirty="0" smtClean="0">
                <a:solidFill>
                  <a:prstClr val="black"/>
                </a:solidFill>
                <a:latin typeface="+mn-ea"/>
                <a:cs typeface="Book Antiqua"/>
              </a:rPr>
              <a:t>tar </a:t>
            </a:r>
            <a:r>
              <a:rPr lang="ko-KR" altLang="en-US" spc="-59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50" dirty="0" smtClean="0">
                <a:solidFill>
                  <a:prstClr val="black"/>
                </a:solidFill>
                <a:latin typeface="+mn-ea"/>
                <a:cs typeface="Book Antiqua"/>
              </a:rPr>
              <a:t>-</a:t>
            </a:r>
            <a:r>
              <a:rPr lang="en-US" altLang="ko-KR" spc="-150" dirty="0" err="1" smtClean="0">
                <a:solidFill>
                  <a:prstClr val="black"/>
                </a:solidFill>
                <a:latin typeface="+mn-ea"/>
                <a:cs typeface="Book Antiqua"/>
              </a:rPr>
              <a:t>txru</a:t>
            </a:r>
            <a:r>
              <a:rPr lang="ko-KR" altLang="en-US" spc="-150" dirty="0" smtClean="0">
                <a:solidFill>
                  <a:prstClr val="black"/>
                </a:solidFill>
                <a:latin typeface="+mn-ea"/>
                <a:cs typeface="Book Antiqua"/>
              </a:rPr>
              <a:t>	</a:t>
            </a:r>
            <a:r>
              <a:rPr lang="en-US" altLang="ko-KR" spc="-177" dirty="0" err="1" smtClean="0">
                <a:solidFill>
                  <a:prstClr val="black"/>
                </a:solidFill>
                <a:latin typeface="+mn-ea"/>
                <a:cs typeface="Book Antiqua"/>
              </a:rPr>
              <a:t>tarFileName</a:t>
            </a:r>
            <a:r>
              <a:rPr lang="ko-KR" altLang="en-US" spc="-177" dirty="0" smtClean="0">
                <a:solidFill>
                  <a:prstClr val="black"/>
                </a:solidFill>
                <a:latin typeface="+mn-ea"/>
                <a:cs typeface="Book Antiqua"/>
              </a:rPr>
              <a:t>	</a:t>
            </a:r>
            <a:r>
              <a:rPr lang="en-US" altLang="ko-KR" spc="-132" dirty="0" err="1" smtClean="0">
                <a:solidFill>
                  <a:prstClr val="black"/>
                </a:solidFill>
                <a:latin typeface="+mn-ea"/>
                <a:cs typeface="Book Antiqua"/>
              </a:rPr>
              <a:t>fileList</a:t>
            </a:r>
            <a:endParaRPr lang="ko-KR" altLang="en-US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defTabSz="829909" latinLnBrk="1">
              <a:spcBef>
                <a:spcPts val="740"/>
              </a:spcBef>
            </a:pPr>
            <a:r>
              <a:rPr lang="ko-KR" altLang="en-US" spc="681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-103" dirty="0">
                <a:solidFill>
                  <a:prstClr val="black"/>
                </a:solidFill>
                <a:latin typeface="+mn-ea"/>
                <a:cs typeface="Book Antiqua"/>
              </a:rPr>
              <a:t>-t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en-US" altLang="ko-KR" spc="-123" dirty="0">
                <a:solidFill>
                  <a:prstClr val="black"/>
                </a:solidFill>
                <a:latin typeface="+mn-ea"/>
                <a:cs typeface="Book Antiqua"/>
              </a:rPr>
              <a:t>tar</a:t>
            </a:r>
            <a:r>
              <a:rPr lang="ko-KR" altLang="en-US" sz="1600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형식의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백업 </a:t>
            </a:r>
            <a:r>
              <a:rPr lang="ko-KR" altLang="en-US" sz="160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안에 어떤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것들이 </a:t>
            </a:r>
            <a:r>
              <a:rPr lang="ko-KR" altLang="en-US" sz="160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들어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있는지 목차만</a:t>
            </a:r>
            <a:r>
              <a:rPr lang="ko-KR" altLang="en-US" sz="1600" spc="-2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보임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defTabSz="829909" latinLnBrk="1">
              <a:spcBef>
                <a:spcPts val="740"/>
              </a:spcBef>
            </a:pPr>
            <a:r>
              <a:rPr lang="ko-KR" altLang="en-US" spc="68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-132" dirty="0">
                <a:solidFill>
                  <a:prstClr val="black"/>
                </a:solidFill>
                <a:latin typeface="+mn-ea"/>
                <a:cs typeface="Book Antiqua"/>
              </a:rPr>
              <a:t>-x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백업 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파일로부터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추출</a:t>
            </a:r>
            <a:r>
              <a:rPr lang="ko-KR" altLang="en-US" sz="1600" spc="-2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복귀</a:t>
            </a:r>
            <a:r>
              <a:rPr lang="en-US" altLang="ko-KR" spc="-141" dirty="0">
                <a:solidFill>
                  <a:prstClr val="black"/>
                </a:solidFill>
                <a:latin typeface="+mn-ea"/>
                <a:cs typeface="Book Antiqua"/>
              </a:rPr>
              <a:t>(extract)</a:t>
            </a: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defTabSz="829909" latinLnBrk="1">
              <a:spcBef>
                <a:spcPts val="726"/>
              </a:spcBef>
              <a:tabLst>
                <a:tab pos="427057" algn="l"/>
              </a:tabLst>
            </a:pPr>
            <a:r>
              <a:rPr lang="ko-KR" altLang="en-US" spc="68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-113" dirty="0">
                <a:solidFill>
                  <a:prstClr val="black"/>
                </a:solidFill>
                <a:latin typeface="+mn-ea"/>
                <a:cs typeface="Book Antiqua"/>
              </a:rPr>
              <a:t>-r	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en-US" altLang="ko-KR" spc="-127" dirty="0" err="1">
                <a:solidFill>
                  <a:prstClr val="black"/>
                </a:solidFill>
                <a:latin typeface="+mn-ea"/>
                <a:cs typeface="Book Antiqua"/>
              </a:rPr>
              <a:t>fileList</a:t>
            </a:r>
            <a:r>
              <a:rPr lang="ko-KR" altLang="en-US" sz="1600" spc="-1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를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기존의 </a:t>
            </a:r>
            <a:r>
              <a:rPr lang="ko-KR" altLang="en-US" sz="160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백업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뒤에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무조건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덧붙임</a:t>
            </a:r>
            <a:r>
              <a:rPr lang="en-US" altLang="ko-KR" spc="-136" dirty="0">
                <a:solidFill>
                  <a:prstClr val="black"/>
                </a:solidFill>
                <a:latin typeface="+mn-ea"/>
                <a:cs typeface="Book Antiqua"/>
              </a:rPr>
              <a:t>(rear)</a:t>
            </a: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53554" marR="4611" indent="-642603" defTabSz="829909" latinLnBrk="1">
              <a:spcBef>
                <a:spcPts val="9"/>
              </a:spcBef>
              <a:tabLst>
                <a:tab pos="2297812" algn="l"/>
                <a:tab pos="3071818" algn="l"/>
              </a:tabLst>
            </a:pPr>
            <a:r>
              <a:rPr lang="ko-KR" altLang="en-US" spc="68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681" dirty="0">
                <a:solidFill>
                  <a:prstClr val="black"/>
                </a:solidFill>
                <a:latin typeface="+mn-ea"/>
                <a:cs typeface="Tahoma"/>
              </a:rPr>
              <a:t>-u</a:t>
            </a:r>
            <a:r>
              <a:rPr lang="ko-KR" altLang="en-US" spc="-14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기존의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백업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파일에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이미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포함되어 </a:t>
            </a:r>
            <a:r>
              <a:rPr lang="ko-KR" altLang="en-US" sz="160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 </a:t>
            </a:r>
            <a:r>
              <a:rPr lang="en-US" altLang="ko-KR" spc="-136" dirty="0" err="1">
                <a:solidFill>
                  <a:prstClr val="black"/>
                </a:solidFill>
                <a:latin typeface="+mn-ea"/>
                <a:cs typeface="Book Antiqua"/>
              </a:rPr>
              <a:t>fileList</a:t>
            </a:r>
            <a:r>
              <a:rPr lang="ko-KR" altLang="en-US" spc="-136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ko-KR" altLang="en-US" sz="160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중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수정된 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파일들만을  </a:t>
            </a:r>
            <a:r>
              <a:rPr lang="ko-KR" altLang="en-US" sz="160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백업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</a:t>
            </a:r>
            <a:r>
              <a:rPr lang="ko-KR" altLang="en-US" sz="1600" spc="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뒤에</a:t>
            </a:r>
            <a:r>
              <a:rPr lang="ko-KR" altLang="en-US" sz="1600" spc="-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덧붙임</a:t>
            </a:r>
            <a:r>
              <a:rPr lang="en-US" altLang="ko-KR" spc="-109" dirty="0">
                <a:solidFill>
                  <a:prstClr val="black"/>
                </a:solidFill>
                <a:latin typeface="+mn-ea"/>
                <a:cs typeface="Book Antiqua"/>
              </a:rPr>
              <a:t>.	</a:t>
            </a:r>
            <a:endParaRPr lang="ko-KR" altLang="en-US" spc="-109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53554" marR="4611" indent="-642603" defTabSz="829909" latinLnBrk="1">
              <a:spcBef>
                <a:spcPts val="9"/>
              </a:spcBef>
              <a:tabLst>
                <a:tab pos="2297812" algn="l"/>
                <a:tab pos="3071818" algn="l"/>
              </a:tabLst>
            </a:pP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        </a:t>
            </a:r>
            <a:r>
              <a:rPr lang="ko-KR" altLang="en-US" sz="1600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디렉토리가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있어도 </a:t>
            </a:r>
            <a:r>
              <a:rPr lang="en-US" altLang="ko-KR" spc="-150" dirty="0">
                <a:solidFill>
                  <a:prstClr val="black"/>
                </a:solidFill>
                <a:latin typeface="+mn-ea"/>
                <a:cs typeface="Book Antiqua"/>
              </a:rPr>
              <a:t>recursive</a:t>
            </a:r>
            <a:r>
              <a:rPr lang="ko-KR" altLang="en-US" sz="1600" spc="-1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하게</a:t>
            </a:r>
            <a:r>
              <a:rPr lang="ko-KR" altLang="en-US" sz="1600" spc="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적용</a:t>
            </a:r>
            <a:endParaRPr lang="en-US" altLang="ko-KR" sz="1600" spc="-86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defTabSz="829909" latinLnBrk="1">
              <a:spcBef>
                <a:spcPts val="811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1527" defTabSz="829909" latinLnBrk="1">
              <a:spcBef>
                <a:spcPts val="811"/>
              </a:spcBef>
            </a:pPr>
            <a:r>
              <a:rPr lang="ko-KR" altLang="en-US" b="1" spc="-268" dirty="0" smtClean="0">
                <a:solidFill>
                  <a:prstClr val="black"/>
                </a:solidFill>
                <a:latin typeface="+mn-ea"/>
                <a:cs typeface="SimSun"/>
              </a:rPr>
              <a:t>④ </a:t>
            </a:r>
            <a:r>
              <a:rPr lang="ko-KR" altLang="en-US" sz="1600" b="1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기타 </a:t>
            </a:r>
            <a:r>
              <a:rPr lang="en-US" altLang="ko-KR" b="1" spc="-136" dirty="0">
                <a:solidFill>
                  <a:prstClr val="black"/>
                </a:solidFill>
                <a:latin typeface="+mn-ea"/>
                <a:cs typeface="Book Antiqua"/>
              </a:rPr>
              <a:t>tar</a:t>
            </a:r>
            <a:r>
              <a:rPr lang="ko-KR" altLang="en-US" b="1" spc="-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ko-KR" altLang="en-US" sz="1600" b="1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이용</a:t>
            </a:r>
            <a:endParaRPr lang="ko-KR" altLang="en-US" sz="16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defTabSz="829909" latinLnBrk="1">
              <a:spcBef>
                <a:spcPts val="731"/>
              </a:spcBef>
            </a:pPr>
            <a:r>
              <a:rPr lang="ko-KR" altLang="en-US" spc="7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서버의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테이프 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디바이스에 </a:t>
            </a:r>
            <a:r>
              <a:rPr lang="ko-KR" altLang="en-US" sz="160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저장또는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테이프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디바이스</a:t>
            </a:r>
            <a:r>
              <a:rPr lang="ko-KR" altLang="en-US" sz="1600" spc="1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읽기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82695" indent="-108349" defTabSz="829909" latinLnBrk="1">
              <a:spcBef>
                <a:spcPts val="740"/>
              </a:spcBef>
              <a:buFontTx/>
              <a:buChar char="-"/>
              <a:tabLst>
                <a:tab pos="183272" algn="l"/>
              </a:tabLst>
            </a:pPr>
            <a:r>
              <a:rPr lang="en-US" altLang="ko-KR" spc="-136" dirty="0">
                <a:solidFill>
                  <a:prstClr val="black"/>
                </a:solidFill>
                <a:latin typeface="+mn-ea"/>
                <a:cs typeface="Book Antiqua"/>
              </a:rPr>
              <a:t>tar </a:t>
            </a:r>
            <a:r>
              <a:rPr lang="en-US" altLang="ko-KR" spc="-45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lang="en-US" altLang="ko-KR" spc="-45" dirty="0" err="1">
                <a:solidFill>
                  <a:prstClr val="black"/>
                </a:solidFill>
                <a:latin typeface="+mn-ea"/>
                <a:cs typeface="Book Antiqua"/>
              </a:rPr>
              <a:t>cvf</a:t>
            </a:r>
            <a:r>
              <a:rPr lang="en-US" altLang="ko-KR" spc="-4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27" dirty="0" err="1">
                <a:solidFill>
                  <a:prstClr val="black"/>
                </a:solidFill>
                <a:latin typeface="+mn-ea"/>
                <a:cs typeface="Book Antiqua"/>
              </a:rPr>
              <a:t>tarfile</a:t>
            </a:r>
            <a:r>
              <a:rPr lang="en-US" altLang="ko-KR" spc="-127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91" dirty="0">
                <a:solidFill>
                  <a:prstClr val="black"/>
                </a:solidFill>
                <a:latin typeface="+mn-ea"/>
                <a:cs typeface="Book Antiqua"/>
              </a:rPr>
              <a:t>/dev/rmt0</a:t>
            </a:r>
            <a:r>
              <a:rPr lang="ko-KR" altLang="en-US" spc="-4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en-US" altLang="ko-KR" spc="-136" dirty="0">
                <a:solidFill>
                  <a:prstClr val="black"/>
                </a:solidFill>
                <a:latin typeface="+mn-ea"/>
                <a:cs typeface="Book Antiqua"/>
              </a:rPr>
              <a:t>tar </a:t>
            </a:r>
            <a:r>
              <a:rPr lang="en-US" altLang="ko-KR" spc="-54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lang="en-US" altLang="ko-KR" spc="-54" dirty="0" err="1">
                <a:solidFill>
                  <a:prstClr val="black"/>
                </a:solidFill>
                <a:latin typeface="+mn-ea"/>
                <a:cs typeface="Book Antiqua"/>
              </a:rPr>
              <a:t>xvf</a:t>
            </a:r>
            <a:r>
              <a:rPr lang="ko-KR" altLang="en-US" spc="150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91" dirty="0">
                <a:solidFill>
                  <a:prstClr val="black"/>
                </a:solidFill>
                <a:latin typeface="+mn-ea"/>
                <a:cs typeface="Book Antiqua"/>
              </a:rPr>
              <a:t>/dev/rmt0</a:t>
            </a: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82695" indent="-108349" defTabSz="829909" latinLnBrk="1">
              <a:spcBef>
                <a:spcPts val="740"/>
              </a:spcBef>
              <a:buSzPct val="120000"/>
              <a:buFont typeface="Book Antiqua"/>
              <a:buChar char="-"/>
              <a:tabLst>
                <a:tab pos="183272" algn="l"/>
              </a:tabLst>
            </a:pP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일반적으로 </a:t>
            </a:r>
            <a:r>
              <a:rPr lang="en-US" altLang="ko-KR" spc="-141" dirty="0">
                <a:solidFill>
                  <a:prstClr val="black"/>
                </a:solidFill>
                <a:latin typeface="+mn-ea"/>
                <a:cs typeface="Book Antiqua"/>
              </a:rPr>
              <a:t>cd</a:t>
            </a:r>
            <a:r>
              <a:rPr lang="ko-KR" altLang="en-US" sz="1600" spc="-1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나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테이프 </a:t>
            </a:r>
            <a:r>
              <a:rPr lang="ko-KR" altLang="en-US" sz="160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등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외장 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저장매체는 </a:t>
            </a:r>
            <a:r>
              <a:rPr lang="en-US" altLang="ko-KR" spc="-182" dirty="0">
                <a:solidFill>
                  <a:prstClr val="black"/>
                </a:solidFill>
                <a:latin typeface="+mn-ea"/>
                <a:cs typeface="Book Antiqua"/>
              </a:rPr>
              <a:t>/dev/cd0, </a:t>
            </a:r>
            <a:r>
              <a:rPr lang="en-US" altLang="ko-KR" spc="-191" dirty="0">
                <a:solidFill>
                  <a:prstClr val="black"/>
                </a:solidFill>
                <a:latin typeface="+mn-ea"/>
                <a:cs typeface="Book Antiqua"/>
              </a:rPr>
              <a:t>/dev/rmt0</a:t>
            </a:r>
            <a:r>
              <a:rPr lang="ko-KR" altLang="en-US" spc="-4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등으로 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생성됨</a:t>
            </a:r>
            <a:r>
              <a:rPr lang="en-US" altLang="ko-KR" spc="-109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가상의 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파일형식으로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만들어</a:t>
            </a:r>
            <a:r>
              <a:rPr lang="ko-KR" altLang="en-US" sz="1600" spc="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짐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653554" marR="4611" indent="-642603" defTabSz="829909" latinLnBrk="1">
              <a:spcBef>
                <a:spcPts val="9"/>
              </a:spcBef>
              <a:tabLst>
                <a:tab pos="2297812" algn="l"/>
                <a:tab pos="3071818" algn="l"/>
              </a:tabLst>
            </a:pPr>
            <a:endParaRPr lang="ko-KR" altLang="en-US" sz="1600" dirty="0">
              <a:solidFill>
                <a:prstClr val="black"/>
              </a:solidFill>
              <a:latin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14393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  <a:tabLst>
                <a:tab pos="4004313" algn="l"/>
              </a:tabLst>
            </a:pPr>
            <a:endParaRPr lang="en-US" spc="-154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214393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  <a:tabLst>
                <a:tab pos="4004313" algn="l"/>
              </a:tabLst>
            </a:pP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591834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07" y="449902"/>
            <a:ext cx="7067120" cy="33174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676" y="1724568"/>
            <a:ext cx="6639852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59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/>
          <p:nvPr/>
        </p:nvSpPr>
        <p:spPr>
          <a:xfrm>
            <a:off x="328177" y="225719"/>
            <a:ext cx="11286306" cy="6412425"/>
          </a:xfrm>
          <a:prstGeom prst="rect">
            <a:avLst/>
          </a:prstGeom>
        </p:spPr>
        <p:txBody>
          <a:bodyPr vert="horz" wrap="square" lIns="0" tIns="79530" rIns="0" bIns="0" rtlCol="0">
            <a:spAutoFit/>
          </a:bodyPr>
          <a:lstStyle/>
          <a:p>
            <a:pPr marL="354427" indent="-342900" defTabSz="829909" eaLnBrk="1" fontAlgn="auto" latinLnBrk="1" hangingPunct="1">
              <a:spcBef>
                <a:spcPts val="626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400" b="1" spc="-123" dirty="0" smtClean="0">
                <a:solidFill>
                  <a:prstClr val="black"/>
                </a:solidFill>
                <a:latin typeface="+mn-ea"/>
                <a:cs typeface="Book Antiqua"/>
              </a:rPr>
              <a:t>compress </a:t>
            </a:r>
            <a:r>
              <a:rPr sz="2400" b="1" spc="-154" dirty="0">
                <a:solidFill>
                  <a:prstClr val="black"/>
                </a:solidFill>
                <a:latin typeface="+mn-ea"/>
                <a:cs typeface="Book Antiqua"/>
              </a:rPr>
              <a:t>/ </a:t>
            </a:r>
            <a:r>
              <a:rPr sz="2400" b="1" spc="-123" dirty="0" err="1" smtClean="0">
                <a:solidFill>
                  <a:prstClr val="black"/>
                </a:solidFill>
                <a:latin typeface="+mn-ea"/>
                <a:cs typeface="Book Antiqua"/>
              </a:rPr>
              <a:t>uncompress</a:t>
            </a:r>
            <a:endParaRPr sz="24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압축과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푸는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명령어는 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compress </a:t>
            </a:r>
            <a:r>
              <a:rPr b="0" spc="-132" dirty="0">
                <a:solidFill>
                  <a:prstClr val="black"/>
                </a:solidFill>
                <a:latin typeface="+mn-ea"/>
                <a:cs typeface="Book Antiqua"/>
              </a:rPr>
              <a:t>/ 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uncompress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명령이</a:t>
            </a:r>
            <a:r>
              <a:rPr sz="1600" b="0" spc="17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있다</a:t>
            </a:r>
            <a:r>
              <a:rPr b="0" spc="-103" dirty="0" smtClean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en-US" spc="-103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b="1" spc="-268" dirty="0">
                <a:solidFill>
                  <a:prstClr val="black"/>
                </a:solidFill>
                <a:latin typeface="+mn-ea"/>
                <a:cs typeface="SimSun"/>
              </a:rPr>
              <a:t>① </a:t>
            </a:r>
            <a:r>
              <a:rPr sz="1600" b="1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 </a:t>
            </a:r>
            <a:r>
              <a:rPr sz="1600" b="1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및 </a:t>
            </a:r>
            <a:r>
              <a:rPr sz="1600" b="1" spc="-82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푸는</a:t>
            </a:r>
            <a:r>
              <a:rPr sz="1600" b="1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기능</a:t>
            </a:r>
            <a:endParaRPr lang="en-US" b="1" spc="77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77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 </a:t>
            </a:r>
            <a:r>
              <a:rPr b="0" spc="-95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크기를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줄임</a:t>
            </a:r>
            <a:r>
              <a:rPr b="0" spc="-109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하고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푸는</a:t>
            </a:r>
            <a:r>
              <a:rPr sz="1600" b="0" spc="15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4611" indent="139471" defTabSz="829909" eaLnBrk="1" fontAlgn="auto" latinLnBrk="1" hangingPunct="1">
              <a:lnSpc>
                <a:spcPct val="141200"/>
              </a:lnSpc>
              <a:spcBef>
                <a:spcPts val="54"/>
              </a:spcBef>
              <a:spcAft>
                <a:spcPts val="0"/>
              </a:spcAft>
              <a:buClrTx/>
            </a:pPr>
            <a:endParaRPr lang="en-US" b="0" spc="36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11527" marR="4611" indent="139471" defTabSz="829909" eaLnBrk="1" fontAlgn="auto" latinLnBrk="1" hangingPunct="1">
              <a:lnSpc>
                <a:spcPct val="141200"/>
              </a:lnSpc>
              <a:spcBef>
                <a:spcPts val="54"/>
              </a:spcBef>
              <a:spcAft>
                <a:spcPts val="0"/>
              </a:spcAft>
              <a:buClrTx/>
            </a:pPr>
            <a:r>
              <a:rPr b="0" spc="36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압축하는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 </a:t>
            </a:r>
            <a:r>
              <a:rPr b="0" spc="-182" dirty="0">
                <a:solidFill>
                  <a:prstClr val="black"/>
                </a:solidFill>
                <a:latin typeface="+mn-ea"/>
                <a:cs typeface="Book Antiqua"/>
              </a:rPr>
              <a:t>compress </a:t>
            </a:r>
            <a:r>
              <a:rPr b="0" spc="-163" dirty="0">
                <a:solidFill>
                  <a:prstClr val="black"/>
                </a:solidFill>
                <a:latin typeface="+mn-ea"/>
                <a:cs typeface="Book Antiqua"/>
              </a:rPr>
              <a:t>abc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명령하면 </a:t>
            </a:r>
            <a:r>
              <a:rPr b="0" spc="-136" dirty="0">
                <a:solidFill>
                  <a:prstClr val="black"/>
                </a:solidFill>
                <a:latin typeface="+mn-ea"/>
                <a:cs typeface="Book Antiqua"/>
              </a:rPr>
              <a:t>abc</a:t>
            </a:r>
            <a:r>
              <a:rPr sz="1600" b="0" spc="-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압축되어 </a:t>
            </a:r>
            <a:r>
              <a:rPr b="0" spc="-141" dirty="0">
                <a:solidFill>
                  <a:prstClr val="black"/>
                </a:solidFill>
                <a:latin typeface="+mn-ea"/>
                <a:cs typeface="Book Antiqua"/>
              </a:rPr>
              <a:t>abc.z</a:t>
            </a:r>
            <a:r>
              <a:rPr sz="1600" b="0" spc="-1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이름의 </a:t>
            </a:r>
            <a:r>
              <a:rPr b="0" spc="-109" dirty="0">
                <a:solidFill>
                  <a:prstClr val="black"/>
                </a:solidFill>
                <a:latin typeface="+mn-ea"/>
                <a:cs typeface="Book Antiqua"/>
              </a:rPr>
              <a:t>.z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확장자가 </a:t>
            </a:r>
            <a:r>
              <a:rPr sz="1600" b="0" spc="-86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붙은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</a:t>
            </a:r>
            <a:r>
              <a:rPr lang="en-US" sz="1600" b="0" spc="-10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</a:t>
            </a:r>
            <a:r>
              <a:rPr sz="1600" b="0" spc="-10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50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생</a:t>
            </a:r>
            <a:r>
              <a:rPr sz="16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성됨</a:t>
            </a:r>
            <a:r>
              <a:rPr lang="en-US" sz="1600" b="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71"/>
              </a:spcBef>
              <a:spcAft>
                <a:spcPts val="0"/>
              </a:spcAft>
              <a:buClrTx/>
            </a:pPr>
            <a:endParaRPr lang="en-US" b="0" spc="77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150997" defTabSz="829909" eaLnBrk="1" fontAlgn="auto" latinLnBrk="1" hangingPunct="1">
              <a:spcBef>
                <a:spcPts val="771"/>
              </a:spcBef>
              <a:spcAft>
                <a:spcPts val="0"/>
              </a:spcAft>
              <a:buClrTx/>
            </a:pPr>
            <a:r>
              <a:rPr b="0" spc="77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압축을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푸는 경우 </a:t>
            </a:r>
            <a:r>
              <a:rPr b="0" spc="-191" dirty="0">
                <a:solidFill>
                  <a:prstClr val="black"/>
                </a:solidFill>
                <a:latin typeface="+mn-ea"/>
                <a:cs typeface="Book Antiqua"/>
              </a:rPr>
              <a:t>uncompress</a:t>
            </a:r>
            <a:r>
              <a:rPr b="0" spc="-4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154" dirty="0">
                <a:solidFill>
                  <a:prstClr val="black"/>
                </a:solidFill>
                <a:latin typeface="+mn-ea"/>
                <a:cs typeface="Book Antiqua"/>
              </a:rPr>
              <a:t>abc.z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명령하면 </a:t>
            </a:r>
            <a:r>
              <a:rPr b="0" spc="-136" dirty="0">
                <a:solidFill>
                  <a:prstClr val="black"/>
                </a:solidFill>
                <a:latin typeface="+mn-ea"/>
                <a:cs typeface="Book Antiqua"/>
              </a:rPr>
              <a:t>abc.z</a:t>
            </a:r>
            <a:r>
              <a:rPr sz="1600" b="0" spc="-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압축이 풀려서 </a:t>
            </a:r>
            <a:r>
              <a:rPr b="0" spc="-145" dirty="0">
                <a:solidFill>
                  <a:prstClr val="black"/>
                </a:solidFill>
                <a:latin typeface="+mn-ea"/>
                <a:cs typeface="Book Antiqua"/>
              </a:rPr>
              <a:t>abc</a:t>
            </a:r>
            <a:r>
              <a:rPr sz="1600" b="0" spc="-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복원된 파일이</a:t>
            </a:r>
            <a:r>
              <a:rPr sz="1600" b="0" spc="15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생성됨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4611" indent="139471" defTabSz="829909" eaLnBrk="1" fontAlgn="auto" latinLnBrk="1" hangingPunct="1">
              <a:lnSpc>
                <a:spcPct val="126600"/>
              </a:lnSpc>
              <a:spcBef>
                <a:spcPts val="304"/>
              </a:spcBef>
              <a:spcAft>
                <a:spcPts val="0"/>
              </a:spcAft>
              <a:buClrTx/>
            </a:pPr>
            <a:endParaRPr lang="en-US" b="0" spc="77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11527" marR="4611" indent="139471" defTabSz="829909" eaLnBrk="1" fontAlgn="auto" latinLnBrk="1" hangingPunct="1">
              <a:lnSpc>
                <a:spcPct val="126600"/>
              </a:lnSpc>
              <a:spcBef>
                <a:spcPts val="304"/>
              </a:spcBef>
              <a:spcAft>
                <a:spcPts val="0"/>
              </a:spcAft>
              <a:buClrTx/>
            </a:pPr>
            <a:r>
              <a:rPr b="0" spc="77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묶어서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압축하는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기능은 </a:t>
            </a:r>
            <a:r>
              <a:rPr b="0" spc="-168" dirty="0">
                <a:solidFill>
                  <a:prstClr val="black"/>
                </a:solidFill>
                <a:latin typeface="+mn-ea"/>
                <a:cs typeface="Book Antiqua"/>
              </a:rPr>
              <a:t>gzip,gunzip</a:t>
            </a:r>
            <a:r>
              <a:rPr b="0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명령어를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많이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사용하는데 </a:t>
            </a:r>
            <a:r>
              <a:rPr sz="1600" b="0" spc="-86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이는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4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개인용</a:t>
            </a:r>
            <a:r>
              <a:rPr lang="en-US" sz="1600" b="0" spc="-14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0" spc="-145" dirty="0" err="1" smtClean="0">
                <a:solidFill>
                  <a:prstClr val="black"/>
                </a:solidFill>
                <a:latin typeface="+mn-ea"/>
                <a:cs typeface="Book Antiqua"/>
              </a:rPr>
              <a:t>PC</a:t>
            </a:r>
            <a:r>
              <a:rPr sz="1600" b="0" spc="-145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에서</a:t>
            </a:r>
            <a:r>
              <a:rPr sz="1600" b="0" spc="-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많이</a:t>
            </a:r>
            <a:r>
              <a:rPr lang="en-US" sz="1600" b="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쓰는</a:t>
            </a:r>
            <a:r>
              <a:rPr sz="1600" b="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sz="1600" b="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0" spc="-141" dirty="0" smtClean="0">
                <a:solidFill>
                  <a:prstClr val="black"/>
                </a:solidFill>
                <a:latin typeface="+mn-ea"/>
                <a:cs typeface="Book Antiqua"/>
              </a:rPr>
              <a:t>ZIP</a:t>
            </a:r>
            <a:r>
              <a:rPr lang="en-US" b="0" spc="-141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141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</a:t>
            </a:r>
            <a:r>
              <a:rPr lang="en-US" sz="1600" b="0" spc="-141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41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방식을</a:t>
            </a:r>
            <a:r>
              <a:rPr sz="1600" b="0" spc="-141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50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</a:t>
            </a:r>
            <a:r>
              <a:rPr sz="1600" b="0" spc="-100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용</a:t>
            </a:r>
            <a:r>
              <a:rPr b="0" spc="-100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endParaRPr lang="en-US" b="0" spc="-150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-150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150" dirty="0">
                <a:solidFill>
                  <a:prstClr val="black"/>
                </a:solidFill>
                <a:latin typeface="+mn-ea"/>
                <a:cs typeface="Book Antiqua"/>
              </a:rPr>
              <a:t>compress/uncompress</a:t>
            </a:r>
            <a:r>
              <a:rPr sz="1600" b="0" spc="-1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는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유닉스</a:t>
            </a:r>
            <a:r>
              <a:rPr b="0" spc="-109" dirty="0">
                <a:solidFill>
                  <a:prstClr val="black"/>
                </a:solidFill>
                <a:latin typeface="+mn-ea"/>
                <a:cs typeface="Book Antiqua"/>
              </a:rPr>
              <a:t>,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리눅스 서버환경에서 전통적으로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많이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사용되는 유틸리티</a:t>
            </a:r>
            <a:r>
              <a:rPr sz="1600" b="0" spc="2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임</a:t>
            </a:r>
            <a:r>
              <a:rPr b="0" spc="-95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endParaRPr lang="en-US" b="0" spc="-54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b="0" spc="-54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54" dirty="0">
                <a:solidFill>
                  <a:prstClr val="black"/>
                </a:solidFill>
                <a:latin typeface="+mn-ea"/>
                <a:cs typeface="Book Antiqua"/>
              </a:rPr>
              <a:t>zip</a:t>
            </a:r>
            <a:r>
              <a:rPr sz="1600" b="0" spc="-5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유틸리티보다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일반적으로 압축효율은</a:t>
            </a:r>
            <a:r>
              <a:rPr sz="1600" b="0" spc="9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떨어짐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endParaRPr lang="en-US" b="0" spc="77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77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우분투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리눅스에서 </a:t>
            </a:r>
            <a:r>
              <a:rPr b="0" spc="-185" dirty="0">
                <a:solidFill>
                  <a:prstClr val="black"/>
                </a:solidFill>
                <a:latin typeface="+mn-ea"/>
                <a:cs typeface="Book Antiqua"/>
              </a:rPr>
              <a:t>compress/uncompress</a:t>
            </a:r>
            <a:r>
              <a:rPr sz="1600" b="0" spc="-18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명령은 </a:t>
            </a:r>
            <a:r>
              <a:rPr b="0" spc="-159" dirty="0">
                <a:solidFill>
                  <a:prstClr val="black"/>
                </a:solidFill>
                <a:latin typeface="+mn-ea"/>
                <a:cs typeface="Book Antiqua"/>
              </a:rPr>
              <a:t>apt-get </a:t>
            </a:r>
            <a:r>
              <a:rPr b="0" spc="-136" dirty="0">
                <a:solidFill>
                  <a:prstClr val="black"/>
                </a:solidFill>
                <a:latin typeface="+mn-ea"/>
                <a:cs typeface="Book Antiqua"/>
              </a:rPr>
              <a:t>install </a:t>
            </a:r>
            <a:r>
              <a:rPr b="0" spc="-177" dirty="0">
                <a:solidFill>
                  <a:prstClr val="black"/>
                </a:solidFill>
                <a:latin typeface="+mn-ea"/>
                <a:cs typeface="Book Antiqua"/>
              </a:rPr>
              <a:t>ncompress</a:t>
            </a:r>
            <a:r>
              <a:rPr sz="1600" b="0" spc="-1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유틸리티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설치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후</a:t>
            </a:r>
            <a:r>
              <a:rPr sz="1600" b="0" spc="-2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사용가능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2565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/>
          <p:nvPr/>
        </p:nvSpPr>
        <p:spPr>
          <a:xfrm>
            <a:off x="422827" y="297910"/>
            <a:ext cx="11624794" cy="6217884"/>
          </a:xfrm>
          <a:prstGeom prst="rect">
            <a:avLst/>
          </a:prstGeom>
        </p:spPr>
        <p:txBody>
          <a:bodyPr vert="horz" wrap="square" lIns="0" tIns="79530" rIns="0" bIns="0" rtlCol="0">
            <a:spAutoFit/>
          </a:bodyPr>
          <a:lstStyle/>
          <a:p>
            <a:pPr marL="354427" indent="-342900" defTabSz="829909" eaLnBrk="1" fontAlgn="auto" latinLnBrk="1" hangingPunct="1">
              <a:spcBef>
                <a:spcPts val="626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400" b="1" spc="-109" dirty="0" err="1" smtClean="0">
                <a:solidFill>
                  <a:prstClr val="black"/>
                </a:solidFill>
                <a:latin typeface="+mn-ea"/>
                <a:cs typeface="Book Antiqua"/>
              </a:rPr>
              <a:t>gzip</a:t>
            </a:r>
            <a:r>
              <a:rPr sz="2400" b="1" spc="-109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2400" b="1" spc="-154" dirty="0">
                <a:solidFill>
                  <a:prstClr val="black"/>
                </a:solidFill>
                <a:latin typeface="+mn-ea"/>
                <a:cs typeface="Book Antiqua"/>
              </a:rPr>
              <a:t>/</a:t>
            </a:r>
            <a:r>
              <a:rPr sz="2400" b="1" spc="5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2400" b="1" spc="-113" dirty="0" err="1" smtClean="0">
                <a:solidFill>
                  <a:prstClr val="black"/>
                </a:solidFill>
                <a:latin typeface="+mn-ea"/>
                <a:cs typeface="Book Antiqua"/>
              </a:rPr>
              <a:t>gunzip</a:t>
            </a:r>
            <a:endParaRPr sz="24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압축과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푸는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명령어로 </a:t>
            </a:r>
            <a:r>
              <a:rPr b="0" spc="-109" dirty="0">
                <a:solidFill>
                  <a:prstClr val="black"/>
                </a:solidFill>
                <a:latin typeface="+mn-ea"/>
                <a:cs typeface="Book Antiqua"/>
              </a:rPr>
              <a:t>gzip </a:t>
            </a:r>
            <a:r>
              <a:rPr b="0" spc="-132" dirty="0">
                <a:solidFill>
                  <a:prstClr val="black"/>
                </a:solidFill>
                <a:latin typeface="+mn-ea"/>
                <a:cs typeface="Book Antiqua"/>
              </a:rPr>
              <a:t>/ </a:t>
            </a:r>
            <a:r>
              <a:rPr b="0" spc="-103" dirty="0">
                <a:solidFill>
                  <a:prstClr val="black"/>
                </a:solidFill>
                <a:latin typeface="+mn-ea"/>
                <a:cs typeface="Book Antiqua"/>
              </a:rPr>
              <a:t>gunzip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명령이</a:t>
            </a:r>
            <a:r>
              <a:rPr sz="1600" b="0" spc="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있다</a:t>
            </a:r>
            <a:r>
              <a:rPr b="0" spc="-103" dirty="0" smtClean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en-US" b="0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b="1" spc="-268" dirty="0">
                <a:solidFill>
                  <a:prstClr val="black"/>
                </a:solidFill>
                <a:latin typeface="+mn-ea"/>
                <a:cs typeface="SimSun"/>
              </a:rPr>
              <a:t>① </a:t>
            </a:r>
            <a:r>
              <a:rPr sz="1600" b="1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 </a:t>
            </a:r>
            <a:r>
              <a:rPr sz="1600" b="1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및 </a:t>
            </a:r>
            <a:r>
              <a:rPr sz="1600" b="1" spc="-82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푸는</a:t>
            </a:r>
            <a:r>
              <a:rPr sz="1600" b="1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기능</a:t>
            </a:r>
            <a:endParaRPr lang="en-US" sz="1600" b="1" spc="-86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endParaRPr sz="16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14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많이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사용되는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 </a:t>
            </a:r>
            <a:r>
              <a:rPr b="0" spc="-100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크기를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줄임</a:t>
            </a:r>
            <a:r>
              <a:rPr b="0" spc="-109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하고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푸는</a:t>
            </a:r>
            <a:r>
              <a:rPr sz="1600" b="0" spc="25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0" spc="36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압축하는</a:t>
            </a:r>
            <a:r>
              <a:rPr sz="1600" b="0" spc="2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 </a:t>
            </a:r>
            <a:r>
              <a:rPr b="0" spc="-163" dirty="0">
                <a:solidFill>
                  <a:prstClr val="black"/>
                </a:solidFill>
                <a:latin typeface="+mn-ea"/>
                <a:cs typeface="Book Antiqua"/>
              </a:rPr>
              <a:t>gzip abc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명령하면 </a:t>
            </a:r>
            <a:r>
              <a:rPr b="0" spc="-136" dirty="0">
                <a:solidFill>
                  <a:prstClr val="black"/>
                </a:solidFill>
                <a:latin typeface="+mn-ea"/>
                <a:cs typeface="Book Antiqua"/>
              </a:rPr>
              <a:t>abc</a:t>
            </a:r>
            <a:r>
              <a:rPr sz="1600" b="0" spc="-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압축되어 </a:t>
            </a:r>
            <a:r>
              <a:rPr b="0" spc="-150" dirty="0">
                <a:solidFill>
                  <a:prstClr val="black"/>
                </a:solidFill>
                <a:latin typeface="+mn-ea"/>
                <a:cs typeface="Book Antiqua"/>
              </a:rPr>
              <a:t>abc.gz</a:t>
            </a:r>
            <a:r>
              <a:rPr sz="1600" b="0" spc="-1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이름의 </a:t>
            </a:r>
            <a:r>
              <a:rPr b="0" spc="-132" dirty="0">
                <a:solidFill>
                  <a:prstClr val="black"/>
                </a:solidFill>
                <a:latin typeface="+mn-ea"/>
                <a:cs typeface="Book Antiqua"/>
              </a:rPr>
              <a:t>.gz</a:t>
            </a:r>
            <a:r>
              <a:rPr sz="1600" b="0" spc="-1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확장자가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붙은 </a:t>
            </a:r>
            <a:r>
              <a:rPr sz="1600" b="0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압축파일이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생성</a:t>
            </a:r>
            <a:r>
              <a:rPr sz="1600" b="0" spc="-50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됨</a:t>
            </a:r>
            <a:r>
              <a:rPr lang="en-US" sz="1600" b="0" spc="-50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76"/>
              </a:spcBef>
              <a:spcAft>
                <a:spcPts val="0"/>
              </a:spcAft>
              <a:buClrTx/>
            </a:pPr>
            <a:r>
              <a:rPr b="0" spc="7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압축을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푸는 경우 </a:t>
            </a:r>
            <a:r>
              <a:rPr b="0" spc="-182" dirty="0">
                <a:solidFill>
                  <a:prstClr val="black"/>
                </a:solidFill>
                <a:latin typeface="+mn-ea"/>
                <a:cs typeface="Book Antiqua"/>
              </a:rPr>
              <a:t>gunzip </a:t>
            </a:r>
            <a:r>
              <a:rPr b="0" spc="-154" dirty="0">
                <a:solidFill>
                  <a:prstClr val="black"/>
                </a:solidFill>
                <a:latin typeface="+mn-ea"/>
                <a:cs typeface="Book Antiqua"/>
              </a:rPr>
              <a:t>abc.z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명령하면 </a:t>
            </a:r>
            <a:r>
              <a:rPr b="0" spc="-159" dirty="0">
                <a:solidFill>
                  <a:prstClr val="black"/>
                </a:solidFill>
                <a:latin typeface="+mn-ea"/>
                <a:cs typeface="Book Antiqua"/>
              </a:rPr>
              <a:t>abc.gz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 압축이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풀려서 </a:t>
            </a:r>
            <a:r>
              <a:rPr b="0" spc="-145" dirty="0">
                <a:solidFill>
                  <a:prstClr val="black"/>
                </a:solidFill>
                <a:latin typeface="+mn-ea"/>
                <a:cs typeface="Book Antiqua"/>
              </a:rPr>
              <a:t>abc</a:t>
            </a:r>
            <a:r>
              <a:rPr sz="1600" b="0" spc="-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복원된 파일이</a:t>
            </a:r>
            <a:r>
              <a:rPr sz="1600" b="0" spc="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생성됨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73" dirty="0">
                <a:solidFill>
                  <a:prstClr val="black"/>
                </a:solidFill>
                <a:latin typeface="+mn-ea"/>
                <a:cs typeface="Tahoma"/>
              </a:rPr>
              <a:t> </a:t>
            </a:r>
            <a:r>
              <a:rPr b="0" spc="-177" dirty="0">
                <a:solidFill>
                  <a:prstClr val="black"/>
                </a:solidFill>
                <a:latin typeface="+mn-ea"/>
                <a:cs typeface="Book Antiqua"/>
              </a:rPr>
              <a:t>gunzip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명령은 </a:t>
            </a:r>
            <a:r>
              <a:rPr b="0" spc="-163" dirty="0">
                <a:solidFill>
                  <a:prstClr val="black"/>
                </a:solidFill>
                <a:latin typeface="+mn-ea"/>
                <a:cs typeface="Book Antiqua"/>
              </a:rPr>
              <a:t>gzip </a:t>
            </a:r>
            <a:r>
              <a:rPr b="0" spc="54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b="0" spc="54" dirty="0">
                <a:solidFill>
                  <a:prstClr val="black"/>
                </a:solidFill>
                <a:latin typeface="+mn-ea"/>
                <a:cs typeface="Book Antiqua"/>
              </a:rPr>
              <a:t>d </a:t>
            </a:r>
            <a:r>
              <a:rPr sz="1600" b="0" spc="-95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명령과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동일</a:t>
            </a:r>
            <a:r>
              <a:rPr lang="en-US" sz="1600" b="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1" spc="-268" dirty="0">
                <a:solidFill>
                  <a:prstClr val="black"/>
                </a:solidFill>
                <a:latin typeface="+mn-ea"/>
                <a:cs typeface="SimSun"/>
              </a:rPr>
              <a:t>② </a:t>
            </a:r>
            <a:r>
              <a:rPr b="1" spc="-141" dirty="0">
                <a:solidFill>
                  <a:prstClr val="black"/>
                </a:solidFill>
                <a:latin typeface="+mn-ea"/>
                <a:cs typeface="Book Antiqua"/>
              </a:rPr>
              <a:t>gzip</a:t>
            </a:r>
            <a:r>
              <a:rPr sz="1600" b="1" spc="-1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명령어의 </a:t>
            </a:r>
            <a:r>
              <a:rPr sz="1600" b="1" spc="-82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주요</a:t>
            </a:r>
            <a:r>
              <a:rPr sz="1600" b="1" spc="-2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옵션</a:t>
            </a:r>
            <a:endParaRPr sz="16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73" dirty="0">
                <a:solidFill>
                  <a:prstClr val="black"/>
                </a:solidFill>
                <a:latin typeface="+mn-ea"/>
                <a:cs typeface="Tahoma"/>
              </a:rPr>
              <a:t> </a:t>
            </a:r>
            <a:r>
              <a:rPr b="0" spc="-141" dirty="0">
                <a:solidFill>
                  <a:prstClr val="black"/>
                </a:solidFill>
                <a:latin typeface="+mn-ea"/>
                <a:cs typeface="Book Antiqua"/>
              </a:rPr>
              <a:t>-d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압축을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푼다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  <a:tabLst>
                <a:tab pos="407462" algn="l"/>
              </a:tabLst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	</a:t>
            </a:r>
            <a:r>
              <a:rPr b="0" spc="-103" dirty="0">
                <a:solidFill>
                  <a:prstClr val="black"/>
                </a:solidFill>
                <a:latin typeface="+mn-ea"/>
                <a:cs typeface="Book Antiqua"/>
              </a:rPr>
              <a:t>-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ㅣ</a:t>
            </a:r>
            <a:r>
              <a:rPr b="0" spc="-10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현재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압축된 파일의 내용을</a:t>
            </a:r>
            <a:r>
              <a:rPr sz="1600" b="0" spc="17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보여준다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  <a:tabLst>
                <a:tab pos="407462" algn="l"/>
              </a:tabLst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	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-r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현재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디렉토리부터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하위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디렉토리까지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전부를</a:t>
            </a:r>
            <a:r>
              <a:rPr sz="1600" b="0" spc="2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압축한다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5"/>
              </a:spcBef>
              <a:spcAft>
                <a:spcPts val="0"/>
              </a:spcAft>
              <a:buClrTx/>
              <a:tabLst>
                <a:tab pos="407462" algn="l"/>
              </a:tabLst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	</a:t>
            </a:r>
            <a:r>
              <a:rPr b="0" spc="-103" dirty="0">
                <a:solidFill>
                  <a:prstClr val="black"/>
                </a:solidFill>
                <a:latin typeface="+mn-ea"/>
                <a:cs typeface="Book Antiqua"/>
              </a:rPr>
              <a:t>-t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압축된 파일의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완전성을</a:t>
            </a:r>
            <a:r>
              <a:rPr sz="1600" b="0" spc="6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검사한다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  <a:tabLst>
                <a:tab pos="407462" algn="l"/>
              </a:tabLst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	</a:t>
            </a:r>
            <a:r>
              <a:rPr b="0" spc="-136" dirty="0">
                <a:solidFill>
                  <a:prstClr val="black"/>
                </a:solidFill>
                <a:latin typeface="+mn-ea"/>
                <a:cs typeface="Book Antiqua"/>
              </a:rPr>
              <a:t>-v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진행상황을</a:t>
            </a:r>
            <a:r>
              <a:rPr sz="1600" b="0" spc="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보여준다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  <a:tabLst>
                <a:tab pos="407462" algn="l"/>
              </a:tabLst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	</a:t>
            </a:r>
            <a:r>
              <a:rPr b="0" spc="-127" dirty="0">
                <a:solidFill>
                  <a:prstClr val="black"/>
                </a:solidFill>
                <a:latin typeface="+mn-ea"/>
                <a:cs typeface="Book Antiqua"/>
              </a:rPr>
              <a:t>-9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최대한</a:t>
            </a:r>
            <a:r>
              <a:rPr sz="1600" b="0" spc="-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압축한다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374105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97" y="569046"/>
            <a:ext cx="5771984" cy="37834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765" y="569046"/>
            <a:ext cx="5839188" cy="585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9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85" y="335280"/>
            <a:ext cx="8145888" cy="615696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087880" y="4678680"/>
            <a:ext cx="1524000" cy="33528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307080" y="5013960"/>
            <a:ext cx="304800" cy="82296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00160" y="716280"/>
            <a:ext cx="313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APACHE </a:t>
            </a:r>
            <a:r>
              <a:rPr lang="ko-KR" altLang="en-US" dirty="0" smtClean="0">
                <a:latin typeface="+mn-ea"/>
              </a:rPr>
              <a:t>홈페이지에서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    소스 링크주소 복사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9497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96" y="358007"/>
            <a:ext cx="6935168" cy="1905266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 flipV="1">
            <a:off x="1889760" y="579120"/>
            <a:ext cx="3962400" cy="1524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96" y="2263272"/>
            <a:ext cx="6941581" cy="723767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1996440" y="2987039"/>
            <a:ext cx="563880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35240" y="358007"/>
            <a:ext cx="40995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+mn-ea"/>
              </a:rPr>
              <a:t>wget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 err="1" smtClean="0">
                <a:latin typeface="+mn-ea"/>
              </a:rPr>
              <a:t>url</a:t>
            </a:r>
            <a:r>
              <a:rPr lang="ko-KR" altLang="en-US" dirty="0" smtClean="0">
                <a:latin typeface="+mn-ea"/>
              </a:rPr>
              <a:t>복사 </a:t>
            </a:r>
            <a:r>
              <a:rPr lang="ko-KR" altLang="en-US" dirty="0" err="1" smtClean="0">
                <a:latin typeface="+mn-ea"/>
              </a:rPr>
              <a:t>붙여넣기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w</a:t>
            </a:r>
            <a:r>
              <a:rPr lang="en-US" altLang="ko-KR" dirty="0" err="1" smtClean="0">
                <a:latin typeface="+mn-ea"/>
              </a:rPr>
              <a:t>get</a:t>
            </a:r>
            <a:r>
              <a:rPr lang="en-US" altLang="ko-KR" dirty="0" smtClean="0">
                <a:latin typeface="+mn-ea"/>
              </a:rPr>
              <a:t> : </a:t>
            </a:r>
            <a:r>
              <a:rPr lang="en-US" altLang="ko-KR" dirty="0" err="1" smtClean="0">
                <a:latin typeface="+mn-ea"/>
              </a:rPr>
              <a:t>url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파일을 다운받을 때 사용한다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파일 압축 </a:t>
            </a:r>
            <a:r>
              <a:rPr lang="en-US" altLang="ko-KR" dirty="0" smtClean="0">
                <a:latin typeface="+mn-ea"/>
              </a:rPr>
              <a:t>: </a:t>
            </a:r>
            <a:r>
              <a:rPr lang="en-US" altLang="ko-KR" dirty="0" err="1" smtClean="0">
                <a:latin typeface="+mn-ea"/>
              </a:rPr>
              <a:t>zcvf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파일 압축풀기 </a:t>
            </a:r>
            <a:r>
              <a:rPr lang="en-US" altLang="ko-KR" dirty="0" smtClean="0">
                <a:latin typeface="+mn-ea"/>
              </a:rPr>
              <a:t>: </a:t>
            </a:r>
            <a:r>
              <a:rPr lang="en-US" altLang="ko-KR" dirty="0" err="1" smtClean="0">
                <a:latin typeface="+mn-ea"/>
              </a:rPr>
              <a:t>zxvf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tar –</a:t>
            </a:r>
            <a:r>
              <a:rPr lang="en-US" altLang="ko-KR" dirty="0" err="1" smtClean="0">
                <a:latin typeface="+mn-ea"/>
              </a:rPr>
              <a:t>zxvf</a:t>
            </a:r>
            <a:r>
              <a:rPr lang="en-US" altLang="ko-KR" dirty="0" smtClean="0">
                <a:latin typeface="+mn-ea"/>
              </a:rPr>
              <a:t> httpd-2.4.56.tar.gz </a:t>
            </a:r>
            <a:r>
              <a:rPr lang="ko-KR" altLang="en-US" dirty="0" smtClean="0">
                <a:latin typeface="+mn-ea"/>
              </a:rPr>
              <a:t>입력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         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0438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95" y="307629"/>
            <a:ext cx="6428605" cy="7047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64" y="1148622"/>
            <a:ext cx="6389186" cy="29171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64" y="4202065"/>
            <a:ext cx="6389186" cy="3575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65" y="4695832"/>
            <a:ext cx="6396736" cy="8988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31528" y="307629"/>
            <a:ext cx="449035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000" b="1" dirty="0">
                <a:latin typeface="+mn-ea"/>
              </a:rPr>
              <a:t>4) tar</a:t>
            </a:r>
            <a:r>
              <a:rPr lang="ko-KR" altLang="en-US" sz="2000" b="1" dirty="0">
                <a:latin typeface="+mn-ea"/>
              </a:rPr>
              <a:t>명령어</a:t>
            </a:r>
          </a:p>
          <a:p>
            <a:pPr latinLnBrk="1"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① </a:t>
            </a:r>
            <a:r>
              <a:rPr lang="en-US" altLang="ko-KR" sz="2000" dirty="0">
                <a:latin typeface="+mn-ea"/>
              </a:rPr>
              <a:t>tar -</a:t>
            </a:r>
            <a:r>
              <a:rPr lang="en-US" altLang="ko-KR" sz="2000" dirty="0" err="1">
                <a:latin typeface="+mn-ea"/>
              </a:rPr>
              <a:t>cvf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tarfile</a:t>
            </a:r>
            <a:r>
              <a:rPr lang="en-US" altLang="ko-KR" sz="2000" dirty="0">
                <a:latin typeface="+mn-ea"/>
              </a:rPr>
              <a:t> . </a:t>
            </a:r>
          </a:p>
          <a:p>
            <a:pPr latinLnBrk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② tar -</a:t>
            </a:r>
            <a:r>
              <a:rPr lang="en-US" altLang="ko-KR" sz="2000" dirty="0" err="1">
                <a:latin typeface="+mn-ea"/>
              </a:rPr>
              <a:t>tvf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tarfile</a:t>
            </a:r>
            <a:endParaRPr lang="en-US" altLang="ko-KR" sz="2000" dirty="0"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③ tar -</a:t>
            </a:r>
            <a:r>
              <a:rPr lang="en-US" altLang="ko-KR" sz="2000" dirty="0" err="1">
                <a:latin typeface="+mn-ea"/>
              </a:rPr>
              <a:t>rvf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tarfile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reverse.c</a:t>
            </a:r>
            <a:endParaRPr lang="en-US" altLang="ko-KR" sz="2000" dirty="0"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④ tar -</a:t>
            </a:r>
            <a:r>
              <a:rPr lang="en-US" altLang="ko-KR" sz="2000" dirty="0" err="1">
                <a:latin typeface="+mn-ea"/>
              </a:rPr>
              <a:t>uvf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tarfile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reverse.c</a:t>
            </a:r>
            <a:endParaRPr lang="en-US" altLang="ko-KR" sz="2000" dirty="0"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⑤ </a:t>
            </a:r>
            <a:r>
              <a:rPr lang="en-US" altLang="ko-KR" sz="2000" dirty="0" err="1">
                <a:latin typeface="+mn-ea"/>
              </a:rPr>
              <a:t>mkdir</a:t>
            </a:r>
            <a:r>
              <a:rPr lang="en-US" altLang="ko-KR" sz="2000" dirty="0">
                <a:latin typeface="+mn-ea"/>
              </a:rPr>
              <a:t> ./</a:t>
            </a:r>
            <a:r>
              <a:rPr lang="en-US" altLang="ko-KR" sz="2000" dirty="0" err="1">
                <a:latin typeface="+mn-ea"/>
              </a:rPr>
              <a:t>tmp</a:t>
            </a:r>
            <a:endParaRPr lang="en-US" altLang="ko-KR" sz="2000" dirty="0"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⑥ cd </a:t>
            </a:r>
            <a:r>
              <a:rPr lang="en-US" altLang="ko-KR" sz="2000" dirty="0" err="1">
                <a:latin typeface="+mn-ea"/>
              </a:rPr>
              <a:t>tmp</a:t>
            </a:r>
            <a:endParaRPr lang="en-US" altLang="ko-KR" sz="2000" dirty="0"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⑦ tar -</a:t>
            </a:r>
            <a:r>
              <a:rPr lang="en-US" altLang="ko-KR" sz="2000" dirty="0" err="1">
                <a:latin typeface="+mn-ea"/>
              </a:rPr>
              <a:t>xvf</a:t>
            </a:r>
            <a:r>
              <a:rPr lang="en-US" altLang="ko-KR" sz="2000" dirty="0">
                <a:latin typeface="+mn-ea"/>
              </a:rPr>
              <a:t> ../</a:t>
            </a:r>
            <a:r>
              <a:rPr lang="en-US" altLang="ko-KR" sz="2000" dirty="0" err="1" smtClean="0">
                <a:latin typeface="+mn-ea"/>
              </a:rPr>
              <a:t>tarfile</a:t>
            </a:r>
            <a:endParaRPr lang="en-US" altLang="ko-KR" sz="2000" dirty="0"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⑧ tar -</a:t>
            </a:r>
            <a:r>
              <a:rPr lang="en-US" altLang="ko-KR" sz="2000" dirty="0" err="1">
                <a:latin typeface="+mn-ea"/>
              </a:rPr>
              <a:t>xvf</a:t>
            </a:r>
            <a:r>
              <a:rPr lang="en-US" altLang="ko-KR" sz="2000" dirty="0">
                <a:latin typeface="+mn-ea"/>
              </a:rPr>
              <a:t> ../</a:t>
            </a:r>
            <a:r>
              <a:rPr lang="en-US" altLang="ko-KR" sz="2000" dirty="0" err="1">
                <a:latin typeface="+mn-ea"/>
              </a:rPr>
              <a:t>tarfile</a:t>
            </a:r>
            <a:r>
              <a:rPr lang="en-US" altLang="ko-KR" sz="2000" dirty="0">
                <a:latin typeface="+mn-ea"/>
              </a:rPr>
              <a:t> `tar -</a:t>
            </a:r>
            <a:r>
              <a:rPr lang="en-US" altLang="ko-KR" sz="2000" dirty="0" err="1">
                <a:latin typeface="+mn-ea"/>
              </a:rPr>
              <a:t>tf</a:t>
            </a:r>
            <a:r>
              <a:rPr lang="en-US" altLang="ko-KR" sz="2000" dirty="0">
                <a:latin typeface="+mn-ea"/>
              </a:rPr>
              <a:t> ../</a:t>
            </a:r>
            <a:r>
              <a:rPr lang="en-US" altLang="ko-KR" sz="2000" dirty="0" err="1">
                <a:latin typeface="+mn-ea"/>
              </a:rPr>
              <a:t>tarfile</a:t>
            </a:r>
            <a:r>
              <a:rPr lang="en-US" altLang="ko-KR" sz="2000" dirty="0">
                <a:latin typeface="+mn-ea"/>
              </a:rPr>
              <a:t> | grep ‘lady*'` </a:t>
            </a:r>
          </a:p>
          <a:p>
            <a:pPr latinLnBrk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⑨ tar -</a:t>
            </a:r>
            <a:r>
              <a:rPr lang="en-US" altLang="ko-KR" sz="2000" dirty="0" err="1">
                <a:latin typeface="+mn-ea"/>
              </a:rPr>
              <a:t>xvf</a:t>
            </a:r>
            <a:r>
              <a:rPr lang="en-US" altLang="ko-KR" sz="2000" dirty="0">
                <a:latin typeface="+mn-ea"/>
              </a:rPr>
              <a:t> ../</a:t>
            </a:r>
            <a:r>
              <a:rPr lang="en-US" altLang="ko-KR" sz="2000" dirty="0" err="1">
                <a:latin typeface="+mn-ea"/>
              </a:rPr>
              <a:t>tarfile</a:t>
            </a:r>
            <a:r>
              <a:rPr lang="en-US" altLang="ko-KR" sz="2000" dirty="0">
                <a:latin typeface="+mn-ea"/>
              </a:rPr>
              <a:t> ./</a:t>
            </a:r>
            <a:r>
              <a:rPr lang="en-US" altLang="ko-KR" sz="2000" dirty="0" err="1">
                <a:latin typeface="+mn-ea"/>
              </a:rPr>
              <a:t>reverse.c</a:t>
            </a:r>
            <a:endParaRPr lang="en-US" altLang="ko-KR" sz="2000" dirty="0"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⑩ tar –</a:t>
            </a:r>
            <a:r>
              <a:rPr lang="en-US" altLang="ko-KR" sz="2000" dirty="0" err="1">
                <a:latin typeface="+mn-ea"/>
              </a:rPr>
              <a:t>cvf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tarfile</a:t>
            </a:r>
            <a:r>
              <a:rPr lang="en-US" altLang="ko-KR" sz="2000" dirty="0">
                <a:latin typeface="+mn-ea"/>
              </a:rPr>
              <a:t> /dev/rmt0 , tar –</a:t>
            </a:r>
            <a:r>
              <a:rPr lang="en-US" altLang="ko-KR" sz="2000" dirty="0" err="1">
                <a:latin typeface="+mn-ea"/>
              </a:rPr>
              <a:t>xvf</a:t>
            </a:r>
            <a:r>
              <a:rPr lang="en-US" altLang="ko-KR" sz="2000" dirty="0">
                <a:latin typeface="+mn-ea"/>
              </a:rPr>
              <a:t> /dev/rmt0</a:t>
            </a:r>
          </a:p>
          <a:p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345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63" y="351693"/>
            <a:ext cx="6373463" cy="12648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63" y="1679137"/>
            <a:ext cx="6357857" cy="12110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63" y="2952765"/>
            <a:ext cx="6365680" cy="30357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68244" y="508845"/>
            <a:ext cx="442504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000" b="1" dirty="0">
                <a:latin typeface="+mn-ea"/>
              </a:rPr>
              <a:t>6) </a:t>
            </a:r>
            <a:r>
              <a:rPr lang="en-US" altLang="ko-KR" sz="2000" b="1" dirty="0" err="1">
                <a:latin typeface="+mn-ea"/>
              </a:rPr>
              <a:t>gzip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en-US" altLang="ko-KR" sz="2000" b="1" dirty="0" err="1">
                <a:latin typeface="+mn-ea"/>
              </a:rPr>
              <a:t>gunzip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명령어</a:t>
            </a:r>
            <a:endParaRPr lang="en-US" altLang="ko-KR" sz="2000" b="1" dirty="0" smtClean="0">
              <a:latin typeface="+mn-ea"/>
            </a:endParaRPr>
          </a:p>
          <a:p>
            <a:pPr latinLnBrk="1"/>
            <a:endParaRPr lang="ko-KR" altLang="en-US" sz="2000" b="1" dirty="0">
              <a:latin typeface="+mn-ea"/>
            </a:endParaRPr>
          </a:p>
          <a:p>
            <a:pPr latinLnBrk="1"/>
            <a:r>
              <a:rPr lang="ko-KR" altLang="en-US" sz="2000" dirty="0">
                <a:latin typeface="+mn-ea"/>
              </a:rPr>
              <a:t>① </a:t>
            </a:r>
            <a:r>
              <a:rPr lang="en-US" altLang="ko-KR" sz="2000" dirty="0" err="1">
                <a:latin typeface="+mn-ea"/>
              </a:rPr>
              <a:t>gzip</a:t>
            </a:r>
            <a:r>
              <a:rPr lang="en-US" altLang="ko-KR" sz="2000" dirty="0">
                <a:latin typeface="+mn-ea"/>
              </a:rPr>
              <a:t> –v9 </a:t>
            </a:r>
            <a:r>
              <a:rPr lang="en-US" altLang="ko-KR" sz="2000" dirty="0" err="1" smtClean="0">
                <a:latin typeface="+mn-ea"/>
              </a:rPr>
              <a:t>tarfile</a:t>
            </a:r>
            <a:endParaRPr lang="en-US" altLang="ko-KR" sz="2000" dirty="0" smtClean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>
                <a:latin typeface="+mn-ea"/>
              </a:rPr>
              <a:t>② ls </a:t>
            </a:r>
            <a:r>
              <a:rPr lang="en-US" altLang="ko-KR" sz="2000" dirty="0" smtClean="0">
                <a:latin typeface="+mn-ea"/>
              </a:rPr>
              <a:t>tarfile.gz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>
                <a:latin typeface="+mn-ea"/>
              </a:rPr>
              <a:t>③ </a:t>
            </a:r>
            <a:r>
              <a:rPr lang="en-US" altLang="ko-KR" sz="2000" dirty="0" err="1">
                <a:latin typeface="+mn-ea"/>
              </a:rPr>
              <a:t>gzip</a:t>
            </a:r>
            <a:r>
              <a:rPr lang="en-US" altLang="ko-KR" sz="2000" dirty="0">
                <a:latin typeface="+mn-ea"/>
              </a:rPr>
              <a:t> –l </a:t>
            </a:r>
            <a:r>
              <a:rPr lang="en-US" altLang="ko-KR" sz="2000" dirty="0" smtClean="0">
                <a:latin typeface="+mn-ea"/>
              </a:rPr>
              <a:t>tarfile.gz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>
                <a:latin typeface="+mn-ea"/>
              </a:rPr>
              <a:t>④ </a:t>
            </a:r>
            <a:r>
              <a:rPr lang="en-US" altLang="ko-KR" sz="2000" dirty="0" err="1">
                <a:latin typeface="+mn-ea"/>
              </a:rPr>
              <a:t>gzip</a:t>
            </a:r>
            <a:r>
              <a:rPr lang="en-US" altLang="ko-KR" sz="2000" dirty="0">
                <a:latin typeface="+mn-ea"/>
              </a:rPr>
              <a:t> –</a:t>
            </a:r>
            <a:r>
              <a:rPr lang="en-US" altLang="ko-KR" sz="2000" dirty="0" err="1">
                <a:latin typeface="+mn-ea"/>
              </a:rPr>
              <a:t>vd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tarfile.gz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>
                <a:latin typeface="+mn-ea"/>
              </a:rPr>
              <a:t>⑤ </a:t>
            </a:r>
            <a:r>
              <a:rPr lang="en-US" altLang="ko-KR" sz="2000" dirty="0" err="1">
                <a:latin typeface="+mn-ea"/>
              </a:rPr>
              <a:t>gunzip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tarfile.gz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>
                <a:latin typeface="+mn-ea"/>
              </a:rPr>
              <a:t>⑥ </a:t>
            </a:r>
            <a:r>
              <a:rPr lang="en-US" altLang="ko-KR" sz="2000" dirty="0" err="1">
                <a:latin typeface="+mn-ea"/>
              </a:rPr>
              <a:t>gzip</a:t>
            </a:r>
            <a:r>
              <a:rPr lang="en-US" altLang="ko-KR" sz="2000" dirty="0">
                <a:latin typeface="+mn-ea"/>
              </a:rPr>
              <a:t> –</a:t>
            </a:r>
            <a:r>
              <a:rPr lang="en-US" altLang="ko-KR" sz="2000" dirty="0" err="1">
                <a:latin typeface="+mn-ea"/>
              </a:rPr>
              <a:t>vd</a:t>
            </a:r>
            <a:r>
              <a:rPr lang="en-US" altLang="ko-KR" sz="2000" dirty="0">
                <a:latin typeface="+mn-ea"/>
              </a:rPr>
              <a:t> tarfile.gz &gt; tar.log </a:t>
            </a:r>
            <a:r>
              <a:rPr lang="en-US" altLang="ko-KR" sz="2000" dirty="0" smtClean="0">
                <a:latin typeface="+mn-ea"/>
              </a:rPr>
              <a:t>&amp;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7056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63884" y="411585"/>
            <a:ext cx="7592836" cy="979893"/>
          </a:xfrm>
        </p:spPr>
        <p:txBody>
          <a:bodyPr/>
          <a:lstStyle/>
          <a:p>
            <a:r>
              <a:rPr lang="en-US" altLang="ko-KR" dirty="0" smtClean="0"/>
              <a:t>   C                R               U              D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861" y="1888435"/>
            <a:ext cx="25046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사용자</a:t>
            </a: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그룹</a:t>
            </a: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파일</a:t>
            </a: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 smtClean="0"/>
              <a:t>디렉토리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522754" y="1927860"/>
            <a:ext cx="2683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a</a:t>
            </a:r>
            <a:r>
              <a:rPr lang="en-US" altLang="ko-KR" sz="2400" b="1" dirty="0" err="1" smtClean="0">
                <a:latin typeface="+mn-ea"/>
              </a:rPr>
              <a:t>dduser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380920" y="1848016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380920" y="2864352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408503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177665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408502" y="2841869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177665" y="2815914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177665" y="4859784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578087" y="1391478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accent2"/>
                </a:solidFill>
                <a:latin typeface="+mn-ea"/>
              </a:rPr>
              <a:t>(create)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27165" y="3795303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t</a:t>
            </a:r>
            <a:r>
              <a:rPr lang="en-US" altLang="ko-KR" sz="2400" b="1" dirty="0" smtClean="0">
                <a:latin typeface="+mj-ea"/>
                <a:ea typeface="+mj-ea"/>
              </a:rPr>
              <a:t>ouch</a:t>
            </a:r>
          </a:p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echo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27165" y="4811639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>
                <a:latin typeface="+mn-ea"/>
              </a:rPr>
              <a:t>mkdir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4718" y="3886815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cat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39065" y="4673139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c</a:t>
            </a:r>
            <a:r>
              <a:rPr lang="en-US" altLang="ko-KR" sz="2400" b="1" dirty="0" smtClean="0">
                <a:latin typeface="+mj-ea"/>
                <a:ea typeface="+mj-ea"/>
              </a:rPr>
              <a:t>d</a:t>
            </a:r>
          </a:p>
          <a:p>
            <a:pPr algn="ctr"/>
            <a:r>
              <a:rPr lang="en-US" altLang="ko-KR" sz="2400" b="1" dirty="0" err="1" smtClean="0">
                <a:latin typeface="+mj-ea"/>
                <a:ea typeface="+mj-ea"/>
              </a:rPr>
              <a:t>pwd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58365" y="3855792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>
                <a:latin typeface="+mj-ea"/>
                <a:ea typeface="+mj-ea"/>
              </a:rPr>
              <a:t>mr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74269" y="4780524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mv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943432" y="3824965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r</a:t>
            </a:r>
            <a:r>
              <a:rPr lang="en-US" altLang="ko-KR" sz="2400" b="1" dirty="0" err="1" smtClean="0">
                <a:latin typeface="+mj-ea"/>
                <a:ea typeface="+mj-ea"/>
              </a:rPr>
              <a:t>m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algn="ctr"/>
            <a:r>
              <a:rPr lang="en-US" altLang="ko-KR" sz="2400" b="1" dirty="0" err="1" smtClean="0">
                <a:latin typeface="+mj-ea"/>
                <a:ea typeface="+mj-ea"/>
              </a:rPr>
              <a:t>rmdin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47162" y="1347050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accent2"/>
                </a:solidFill>
                <a:latin typeface="+mn-ea"/>
              </a:rPr>
              <a:t>(update)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27165" y="2923972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addgroup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9979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25" y="1174827"/>
            <a:ext cx="11221092" cy="411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33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0" y="954623"/>
            <a:ext cx="7278116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6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09" y="327000"/>
            <a:ext cx="8752615" cy="618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208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69" y="384048"/>
            <a:ext cx="8586651" cy="601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74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84" y="310896"/>
            <a:ext cx="8568672" cy="623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41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66" y="310895"/>
            <a:ext cx="8858798" cy="622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0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7" y="365760"/>
            <a:ext cx="8358880" cy="608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50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6320" y="2316480"/>
            <a:ext cx="9875520" cy="1356360"/>
          </a:xfrm>
        </p:spPr>
        <p:txBody>
          <a:bodyPr/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파일 필터 </a:t>
            </a:r>
            <a:r>
              <a:rPr lang="en-US" altLang="ko-KR" b="1" dirty="0" smtClean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55012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2452" y="365084"/>
            <a:ext cx="11256628" cy="317609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443663" indent="-285750" defTabSz="829909" eaLnBrk="1" fontAlgn="auto" latinLnBrk="1" hangingPunct="1">
              <a:spcBef>
                <a:spcPts val="91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b="1" spc="-113" dirty="0" err="1" smtClean="0">
                <a:solidFill>
                  <a:prstClr val="black"/>
                </a:solidFill>
                <a:latin typeface="+mn-ea"/>
                <a:cs typeface="새굴림"/>
              </a:rPr>
              <a:t>파일</a:t>
            </a:r>
            <a:r>
              <a:rPr b="1" spc="-109" dirty="0" smtClean="0">
                <a:solidFill>
                  <a:prstClr val="black"/>
                </a:solidFill>
                <a:latin typeface="+mn-ea"/>
                <a:cs typeface="새굴림"/>
              </a:rPr>
              <a:t> </a:t>
            </a:r>
            <a:r>
              <a:rPr b="1" spc="-113" dirty="0">
                <a:solidFill>
                  <a:prstClr val="black"/>
                </a:solidFill>
                <a:latin typeface="+mn-ea"/>
                <a:cs typeface="새굴림"/>
              </a:rPr>
              <a:t>필터</a:t>
            </a:r>
            <a:endParaRPr b="1" dirty="0">
              <a:solidFill>
                <a:prstClr val="black"/>
              </a:solidFill>
              <a:latin typeface="+mn-ea"/>
              <a:cs typeface="새굴림"/>
            </a:endParaRPr>
          </a:p>
          <a:p>
            <a:pPr marL="11527" marR="4611" indent="139471" defTabSz="829909" eaLnBrk="1" fontAlgn="auto" latinLnBrk="1" hangingPunct="1">
              <a:lnSpc>
                <a:spcPct val="110500"/>
              </a:lnSpc>
              <a:spcBef>
                <a:spcPts val="743"/>
              </a:spcBef>
              <a:spcAft>
                <a:spcPts val="0"/>
              </a:spcAft>
              <a:buClrTx/>
            </a:pP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 </a:t>
            </a:r>
            <a:r>
              <a:rPr sz="14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내용 </a:t>
            </a:r>
            <a:r>
              <a:rPr sz="14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중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원하는 부분을 </a:t>
            </a:r>
            <a:r>
              <a:rPr sz="14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검색하거나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파일에 내용을 쓰거나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출력하고 </a:t>
            </a:r>
            <a:r>
              <a:rPr sz="14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또는 </a:t>
            </a:r>
            <a:r>
              <a:rPr sz="14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기존파일에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추가하여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내용을 </a:t>
            </a:r>
            <a:r>
              <a:rPr sz="14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쓸 수 </a:t>
            </a:r>
            <a:r>
              <a:rPr sz="14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  </a:t>
            </a:r>
            <a:r>
              <a:rPr sz="14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데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endParaRPr lang="en-US" sz="1600" b="0" spc="-100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4611" indent="139471" defTabSz="829909" eaLnBrk="1" fontAlgn="auto" latinLnBrk="1" hangingPunct="1">
              <a:lnSpc>
                <a:spcPct val="110500"/>
              </a:lnSpc>
              <a:spcBef>
                <a:spcPts val="743"/>
              </a:spcBef>
              <a:spcAft>
                <a:spcPts val="0"/>
              </a:spcAft>
              <a:buClrTx/>
            </a:pPr>
            <a:r>
              <a:rPr sz="14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이는</a:t>
            </a:r>
            <a:r>
              <a:rPr sz="1400" b="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필터를 활용한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명령어를</a:t>
            </a:r>
            <a:r>
              <a:rPr sz="1400" b="0" spc="2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이용한다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defTabSz="829909" eaLnBrk="1" fontAlgn="auto" latinLnBrk="1" hangingPunct="1">
              <a:spcBef>
                <a:spcPts val="54"/>
              </a:spcBef>
              <a:spcAft>
                <a:spcPts val="0"/>
              </a:spcAft>
              <a:buClrTx/>
            </a:pPr>
            <a:endParaRPr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297277" indent="-285750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b="1" spc="-381" dirty="0" err="1" smtClean="0">
                <a:solidFill>
                  <a:prstClr val="black"/>
                </a:solidFill>
                <a:latin typeface="+mn-ea"/>
                <a:cs typeface="은 바탕"/>
              </a:rPr>
              <a:t>파이프</a:t>
            </a:r>
            <a:r>
              <a:rPr b="1" spc="82" dirty="0" smtClean="0">
                <a:solidFill>
                  <a:prstClr val="black"/>
                </a:solidFill>
                <a:latin typeface="+mn-ea"/>
                <a:cs typeface="은 바탕"/>
              </a:rPr>
              <a:t> </a:t>
            </a:r>
            <a:r>
              <a:rPr b="1" spc="-118" dirty="0">
                <a:solidFill>
                  <a:prstClr val="black"/>
                </a:solidFill>
                <a:latin typeface="+mn-ea"/>
                <a:cs typeface="은 바탕"/>
              </a:rPr>
              <a:t>(|)와 </a:t>
            </a:r>
            <a:r>
              <a:rPr b="1" spc="-150" dirty="0">
                <a:solidFill>
                  <a:prstClr val="black"/>
                </a:solidFill>
                <a:latin typeface="+mn-ea"/>
                <a:cs typeface="은 바탕"/>
              </a:rPr>
              <a:t>grep</a:t>
            </a:r>
            <a:r>
              <a:rPr b="1" spc="-54" dirty="0">
                <a:solidFill>
                  <a:prstClr val="black"/>
                </a:solidFill>
                <a:latin typeface="+mn-ea"/>
                <a:cs typeface="은 바탕"/>
              </a:rPr>
              <a:t> </a:t>
            </a:r>
            <a:r>
              <a:rPr b="1" spc="-363" dirty="0">
                <a:solidFill>
                  <a:prstClr val="black"/>
                </a:solidFill>
                <a:latin typeface="+mn-ea"/>
                <a:cs typeface="은 바탕"/>
              </a:rPr>
              <a:t>명령</a:t>
            </a:r>
            <a:endParaRPr b="1" dirty="0">
              <a:solidFill>
                <a:prstClr val="black"/>
              </a:solidFill>
              <a:latin typeface="+mn-ea"/>
              <a:cs typeface="은 바탕"/>
            </a:endParaRPr>
          </a:p>
          <a:p>
            <a:pPr marL="150997" defTabSz="829909" eaLnBrk="1" fontAlgn="auto" latinLnBrk="1" hangingPunct="1">
              <a:spcBef>
                <a:spcPts val="504"/>
              </a:spcBef>
              <a:spcAft>
                <a:spcPts val="0"/>
              </a:spcAft>
              <a:buClrTx/>
            </a:pP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파일내</a:t>
            </a:r>
            <a:r>
              <a:rPr sz="14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지정된</a:t>
            </a:r>
            <a:r>
              <a:rPr sz="1400" b="0" spc="-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패턴이</a:t>
            </a:r>
            <a:r>
              <a:rPr sz="14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있는지</a:t>
            </a:r>
            <a:r>
              <a:rPr sz="14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찾아내기</a:t>
            </a:r>
            <a:r>
              <a:rPr sz="14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위하여</a:t>
            </a:r>
            <a:r>
              <a:rPr sz="14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파이프</a:t>
            </a:r>
            <a:r>
              <a:rPr sz="14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필터</a:t>
            </a:r>
            <a:r>
              <a:rPr sz="1600" b="0" spc="-127" dirty="0">
                <a:solidFill>
                  <a:prstClr val="black"/>
                </a:solidFill>
                <a:latin typeface="+mn-ea"/>
                <a:cs typeface="Book Antiqua"/>
              </a:rPr>
              <a:t>(|)</a:t>
            </a:r>
            <a:r>
              <a:rPr sz="1400" b="0" spc="-1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와</a:t>
            </a:r>
            <a:r>
              <a:rPr sz="14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68" dirty="0">
                <a:solidFill>
                  <a:prstClr val="black"/>
                </a:solidFill>
                <a:latin typeface="+mn-ea"/>
                <a:cs typeface="Book Antiqua"/>
              </a:rPr>
              <a:t>grep</a:t>
            </a:r>
            <a:r>
              <a:rPr sz="1600" b="0" spc="-6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명령을</a:t>
            </a:r>
            <a:r>
              <a:rPr sz="14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86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</a:t>
            </a:r>
            <a:r>
              <a:rPr sz="14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한다</a:t>
            </a:r>
            <a:r>
              <a:rPr lang="en-US" sz="1400" b="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</a:p>
          <a:p>
            <a:pPr marL="150997" defTabSz="829909" eaLnBrk="1" fontAlgn="auto" latinLnBrk="1" hangingPunct="1">
              <a:spcBef>
                <a:spcPts val="504"/>
              </a:spcBef>
              <a:spcAft>
                <a:spcPts val="0"/>
              </a:spcAft>
              <a:buClrTx/>
            </a:pP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1" spc="-268" dirty="0">
                <a:solidFill>
                  <a:prstClr val="black"/>
                </a:solidFill>
                <a:latin typeface="+mn-ea"/>
                <a:cs typeface="SimSun"/>
              </a:rPr>
              <a:t>①</a:t>
            </a:r>
            <a:r>
              <a:rPr b="1" spc="-259" dirty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b="1" spc="-168" dirty="0">
                <a:solidFill>
                  <a:prstClr val="black"/>
                </a:solidFill>
                <a:latin typeface="+mn-ea"/>
                <a:cs typeface="Book Antiqua"/>
              </a:rPr>
              <a:t>grep</a:t>
            </a:r>
            <a:endParaRPr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sz="1600" b="0" spc="-113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Book Antiqua"/>
              </a:rPr>
              <a:t>grep(Globally </a:t>
            </a:r>
            <a:r>
              <a:rPr sz="1600" b="0" spc="-150" dirty="0">
                <a:solidFill>
                  <a:prstClr val="black"/>
                </a:solidFill>
                <a:latin typeface="+mn-ea"/>
                <a:cs typeface="Book Antiqua"/>
              </a:rPr>
              <a:t>find </a:t>
            </a:r>
            <a:r>
              <a:rPr sz="1600" b="0" spc="-172" dirty="0">
                <a:solidFill>
                  <a:prstClr val="black"/>
                </a:solidFill>
                <a:latin typeface="+mn-ea"/>
                <a:cs typeface="Book Antiqua"/>
              </a:rPr>
              <a:t>Regular-Expression </a:t>
            </a:r>
            <a:r>
              <a:rPr sz="1600" b="0" spc="-185" dirty="0">
                <a:solidFill>
                  <a:prstClr val="black"/>
                </a:solidFill>
                <a:latin typeface="+mn-ea"/>
                <a:cs typeface="Book Antiqua"/>
              </a:rPr>
              <a:t>and </a:t>
            </a:r>
            <a:r>
              <a:rPr sz="1600" b="0" spc="-150" dirty="0">
                <a:solidFill>
                  <a:prstClr val="black"/>
                </a:solidFill>
                <a:latin typeface="+mn-ea"/>
                <a:cs typeface="Book Antiqua"/>
              </a:rPr>
              <a:t>Print </a:t>
            </a:r>
            <a:r>
              <a:rPr sz="1600"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지정된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표현식이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전체에 있는지 </a:t>
            </a:r>
            <a:r>
              <a:rPr sz="14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찾아서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프린트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함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Book Antiqua"/>
              </a:rPr>
              <a:t>)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명령의</a:t>
            </a:r>
            <a:r>
              <a:rPr sz="1400" b="0" spc="1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사용형식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  <a:tabLst>
                <a:tab pos="1652327" algn="l"/>
              </a:tabLst>
            </a:pPr>
            <a:r>
              <a:rPr sz="1600" b="0" spc="-1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-18" dirty="0">
                <a:solidFill>
                  <a:prstClr val="black"/>
                </a:solidFill>
                <a:latin typeface="+mn-ea"/>
                <a:cs typeface="Book Antiqua"/>
              </a:rPr>
              <a:t>grep</a:t>
            </a:r>
            <a:r>
              <a:rPr sz="1600" b="0" spc="136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163" dirty="0">
                <a:solidFill>
                  <a:prstClr val="black"/>
                </a:solidFill>
                <a:latin typeface="+mn-ea"/>
                <a:cs typeface="Book Antiqua"/>
              </a:rPr>
              <a:t>patten </a:t>
            </a:r>
            <a:r>
              <a:rPr sz="1600" b="0" spc="-4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168" dirty="0">
                <a:solidFill>
                  <a:prstClr val="black"/>
                </a:solidFill>
                <a:latin typeface="+mn-ea"/>
                <a:cs typeface="Book Antiqua"/>
              </a:rPr>
              <a:t>filename	</a:t>
            </a:r>
            <a:r>
              <a:rPr sz="1600"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주어진 패턴이 있는지 </a:t>
            </a:r>
            <a:r>
              <a:rPr sz="14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지정된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파일이나 </a:t>
            </a:r>
            <a:r>
              <a:rPr sz="14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또는 </a:t>
            </a:r>
            <a:r>
              <a:rPr sz="14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확장파일형식으로</a:t>
            </a:r>
            <a:r>
              <a:rPr sz="1400" b="0" spc="6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검색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3" name="object 7"/>
          <p:cNvSpPr txBox="1"/>
          <p:nvPr/>
        </p:nvSpPr>
        <p:spPr>
          <a:xfrm>
            <a:off x="589829" y="3720704"/>
            <a:ext cx="10657291" cy="260770"/>
          </a:xfrm>
          <a:prstGeom prst="rect">
            <a:avLst/>
          </a:prstGeom>
        </p:spPr>
        <p:txBody>
          <a:bodyPr vert="horz" wrap="square" lIns="0" tIns="14408" rIns="0" bIns="0" rtlCol="0">
            <a:spAutoFit/>
          </a:bodyPr>
          <a:lstStyle/>
          <a:p>
            <a:pPr marL="11527" defTabSz="829909" eaLnBrk="1" fontAlgn="auto" latinLnBrk="1" hangingPunct="1">
              <a:spcBef>
                <a:spcPts val="113"/>
              </a:spcBef>
              <a:spcAft>
                <a:spcPts val="0"/>
              </a:spcAft>
              <a:buClrTx/>
            </a:pPr>
            <a:r>
              <a:rPr sz="1600" b="0" spc="21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218" dirty="0">
                <a:solidFill>
                  <a:prstClr val="black"/>
                </a:solidFill>
                <a:latin typeface="+mn-ea"/>
                <a:cs typeface="Book Antiqua"/>
              </a:rPr>
              <a:t>~ </a:t>
            </a:r>
            <a:r>
              <a:rPr sz="1600" b="0" spc="-163" dirty="0">
                <a:solidFill>
                  <a:prstClr val="black"/>
                </a:solidFill>
                <a:latin typeface="+mn-ea"/>
                <a:cs typeface="Book Antiqua"/>
              </a:rPr>
              <a:t>| </a:t>
            </a:r>
            <a:r>
              <a:rPr sz="1600" b="0" spc="-168" dirty="0">
                <a:solidFill>
                  <a:prstClr val="black"/>
                </a:solidFill>
                <a:latin typeface="+mn-ea"/>
                <a:cs typeface="Book Antiqua"/>
              </a:rPr>
              <a:t>grep</a:t>
            </a:r>
            <a:r>
              <a:rPr sz="1600" b="0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163" dirty="0">
                <a:solidFill>
                  <a:prstClr val="black"/>
                </a:solidFill>
                <a:latin typeface="+mn-ea"/>
                <a:cs typeface="Book Antiqua"/>
              </a:rPr>
              <a:t>patten </a:t>
            </a:r>
            <a:r>
              <a:rPr sz="1600"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필터를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이용하여 검색하는 방식으로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주어진 패턴을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검색하는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방법은</a:t>
            </a:r>
            <a:r>
              <a:rPr sz="1400" b="0" spc="1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동일함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5" name="object 10"/>
          <p:cNvSpPr txBox="1"/>
          <p:nvPr/>
        </p:nvSpPr>
        <p:spPr>
          <a:xfrm>
            <a:off x="589829" y="4483325"/>
            <a:ext cx="2709335" cy="322325"/>
          </a:xfrm>
          <a:prstGeom prst="rect">
            <a:avLst/>
          </a:prstGeom>
        </p:spPr>
        <p:txBody>
          <a:bodyPr vert="horz" wrap="square" lIns="0" tIns="14408" rIns="0" bIns="0" rtlCol="0">
            <a:spAutoFit/>
          </a:bodyPr>
          <a:lstStyle/>
          <a:p>
            <a:pPr marL="11527" defTabSz="829909" eaLnBrk="1" fontAlgn="auto" latinLnBrk="1" hangingPunct="1">
              <a:spcBef>
                <a:spcPts val="113"/>
              </a:spcBef>
              <a:spcAft>
                <a:spcPts val="0"/>
              </a:spcAft>
              <a:buClrTx/>
            </a:pPr>
            <a:r>
              <a:rPr sz="2000" b="1" spc="-268" dirty="0">
                <a:solidFill>
                  <a:prstClr val="black"/>
                </a:solidFill>
                <a:latin typeface="+mn-ea"/>
                <a:cs typeface="SimSun"/>
              </a:rPr>
              <a:t>② </a:t>
            </a:r>
            <a:r>
              <a:rPr sz="2000" b="1" spc="-168" dirty="0">
                <a:solidFill>
                  <a:prstClr val="black"/>
                </a:solidFill>
                <a:latin typeface="+mn-ea"/>
                <a:cs typeface="Book Antiqua"/>
              </a:rPr>
              <a:t>grep</a:t>
            </a:r>
            <a:r>
              <a:rPr sz="2000" b="1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1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주요</a:t>
            </a:r>
            <a:r>
              <a:rPr b="1" spc="-16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1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옵션</a:t>
            </a:r>
            <a:endParaRPr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7" name="object 2"/>
          <p:cNvSpPr txBox="1"/>
          <p:nvPr/>
        </p:nvSpPr>
        <p:spPr>
          <a:xfrm>
            <a:off x="589829" y="4912966"/>
            <a:ext cx="3983188" cy="1483211"/>
          </a:xfrm>
          <a:prstGeom prst="rect">
            <a:avLst/>
          </a:prstGeom>
        </p:spPr>
        <p:txBody>
          <a:bodyPr vert="horz" wrap="square" lIns="0" tIns="104887" rIns="0" bIns="0" rtlCol="0">
            <a:spAutoFit/>
          </a:bodyPr>
          <a:lstStyle/>
          <a:p>
            <a:pPr marL="11527" defTabSz="829909" eaLnBrk="1" fontAlgn="auto" latinLnBrk="1" hangingPunct="1">
              <a:spcBef>
                <a:spcPts val="826"/>
              </a:spcBef>
              <a:spcAft>
                <a:spcPts val="0"/>
              </a:spcAft>
              <a:buClrTx/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227" dirty="0">
                <a:solidFill>
                  <a:prstClr val="black"/>
                </a:solidFill>
                <a:latin typeface="+mn-ea"/>
                <a:cs typeface="Book Antiqua"/>
              </a:rPr>
              <a:t>w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전체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단어가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일치되는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</a:t>
            </a:r>
            <a:r>
              <a:rPr sz="1600" b="0" spc="-2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출력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159" dirty="0">
                <a:solidFill>
                  <a:prstClr val="black"/>
                </a:solidFill>
                <a:latin typeface="+mn-ea"/>
                <a:cs typeface="Book Antiqua"/>
              </a:rPr>
              <a:t>n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라인넘버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출력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154" dirty="0">
                <a:solidFill>
                  <a:prstClr val="black"/>
                </a:solidFill>
                <a:latin typeface="+mn-ea"/>
                <a:cs typeface="Book Antiqua"/>
              </a:rPr>
              <a:t>v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단어가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일치하지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않는 경우</a:t>
            </a:r>
            <a:r>
              <a:rPr sz="1600" b="0" spc="-22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출력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82" dirty="0">
                <a:solidFill>
                  <a:prstClr val="black"/>
                </a:solidFill>
                <a:latin typeface="+mn-ea"/>
                <a:cs typeface="Book Antiqua"/>
              </a:rPr>
              <a:t>l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해당되는 파일명을</a:t>
            </a:r>
            <a:r>
              <a:rPr sz="1600" b="0" spc="-2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출력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110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50" y="279788"/>
            <a:ext cx="4182059" cy="15337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0" y="3487347"/>
            <a:ext cx="4011270" cy="28857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713" y="574251"/>
            <a:ext cx="3292127" cy="7087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713" y="1402015"/>
            <a:ext cx="4871641" cy="823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713" y="2225040"/>
            <a:ext cx="5242847" cy="6770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713" y="2852174"/>
            <a:ext cx="4871641" cy="786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713" y="3725122"/>
            <a:ext cx="5532407" cy="25534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850" y="1932540"/>
            <a:ext cx="4651350" cy="126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1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4372" y="420451"/>
            <a:ext cx="7438337" cy="1869327"/>
          </a:xfrm>
          <a:prstGeom prst="rect">
            <a:avLst/>
          </a:prstGeom>
        </p:spPr>
        <p:txBody>
          <a:bodyPr vert="horz" wrap="square" lIns="0" tIns="80106" rIns="0" bIns="0" rtlCol="0">
            <a:spAutoFit/>
          </a:bodyPr>
          <a:lstStyle/>
          <a:p>
            <a:pPr marL="354427" indent="-342900" defTabSz="829909" eaLnBrk="1" fontAlgn="auto" latinLnBrk="1" hangingPunct="1">
              <a:spcBef>
                <a:spcPts val="631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b="1" spc="-82" dirty="0" err="1" smtClean="0">
                <a:solidFill>
                  <a:prstClr val="black"/>
                </a:solidFill>
                <a:latin typeface="+mn-ea"/>
                <a:cs typeface="나눔명조"/>
              </a:rPr>
              <a:t>리다이렉션</a:t>
            </a:r>
            <a:r>
              <a:rPr sz="2000" b="1" spc="-82" dirty="0">
                <a:solidFill>
                  <a:prstClr val="black"/>
                </a:solidFill>
                <a:latin typeface="+mn-ea"/>
                <a:cs typeface="은 바탕"/>
              </a:rPr>
              <a:t>(Redirection)</a:t>
            </a:r>
            <a:endParaRPr sz="2000" b="1" dirty="0">
              <a:solidFill>
                <a:prstClr val="black"/>
              </a:solidFill>
              <a:latin typeface="+mn-ea"/>
              <a:cs typeface="은 바탕"/>
            </a:endParaRPr>
          </a:p>
          <a:p>
            <a:pPr marL="11527" marR="4611" indent="139471" defTabSz="829909" eaLnBrk="1" fontAlgn="auto" latinLnBrk="1" hangingPunct="1">
              <a:lnSpc>
                <a:spcPct val="126600"/>
              </a:lnSpc>
              <a:spcBef>
                <a:spcPts val="82"/>
              </a:spcBef>
              <a:spcAft>
                <a:spcPts val="0"/>
              </a:spcAft>
              <a:buClrTx/>
            </a:pP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명령어의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결과를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다른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명령어의 입력으로 사용하는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경우나</a:t>
            </a:r>
            <a:r>
              <a:rPr b="0" spc="-109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명령어의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결과를 파일에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기록하는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경우에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리다이렉션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기호를 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사용한다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sz="2000" b="1" spc="-268" dirty="0">
                <a:solidFill>
                  <a:prstClr val="black"/>
                </a:solidFill>
                <a:latin typeface="+mn-ea"/>
                <a:cs typeface="SimSun"/>
              </a:rPr>
              <a:t>①</a:t>
            </a:r>
            <a:r>
              <a:rPr sz="2000" b="1" spc="-259" dirty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b="1" spc="-1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파이프</a:t>
            </a:r>
            <a:r>
              <a:rPr sz="2000" b="1" spc="-132" dirty="0">
                <a:solidFill>
                  <a:prstClr val="black"/>
                </a:solidFill>
                <a:latin typeface="+mn-ea"/>
                <a:cs typeface="Book Antiqua"/>
              </a:rPr>
              <a:t>(|)</a:t>
            </a:r>
            <a:endParaRPr sz="20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54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5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</a:t>
            </a:r>
            <a:r>
              <a:rPr b="0" spc="54" dirty="0">
                <a:solidFill>
                  <a:prstClr val="black"/>
                </a:solidFill>
                <a:latin typeface="+mn-ea"/>
                <a:cs typeface="Book Antiqua"/>
              </a:rPr>
              <a:t>1 </a:t>
            </a:r>
            <a:r>
              <a:rPr b="0" spc="-163" dirty="0">
                <a:solidFill>
                  <a:prstClr val="black"/>
                </a:solidFill>
                <a:latin typeface="+mn-ea"/>
                <a:cs typeface="Book Antiqua"/>
              </a:rPr>
              <a:t>| </a:t>
            </a:r>
            <a:r>
              <a:rPr sz="1600" b="0" spc="-1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</a:t>
            </a:r>
            <a:r>
              <a:rPr b="0" spc="-127" dirty="0">
                <a:solidFill>
                  <a:prstClr val="black"/>
                </a:solidFill>
                <a:latin typeface="+mn-ea"/>
                <a:cs typeface="Book Antiqua"/>
              </a:rPr>
              <a:t>2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b="0" spc="-118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파이프</a:t>
            </a:r>
            <a:r>
              <a:rPr b="0" spc="-118" dirty="0">
                <a:solidFill>
                  <a:prstClr val="black"/>
                </a:solidFill>
                <a:latin typeface="+mn-ea"/>
                <a:cs typeface="Book Antiqua"/>
              </a:rPr>
              <a:t>)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어떤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명령의 결과를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받아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다른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명령을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실행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3" name="object 5"/>
          <p:cNvSpPr txBox="1"/>
          <p:nvPr/>
        </p:nvSpPr>
        <p:spPr>
          <a:xfrm>
            <a:off x="554371" y="2441880"/>
            <a:ext cx="7438337" cy="2292712"/>
          </a:xfrm>
          <a:prstGeom prst="rect">
            <a:avLst/>
          </a:prstGeom>
        </p:spPr>
        <p:txBody>
          <a:bodyPr vert="horz" wrap="square" lIns="0" tIns="103157" rIns="0" bIns="0" rtlCol="0">
            <a:spAutoFit/>
          </a:bodyPr>
          <a:lstStyle/>
          <a:p>
            <a:pPr marL="150997" defTabSz="829909" eaLnBrk="1" fontAlgn="auto" latinLnBrk="1" hangingPunct="1">
              <a:spcBef>
                <a:spcPts val="811"/>
              </a:spcBef>
              <a:spcAft>
                <a:spcPts val="0"/>
              </a:spcAft>
              <a:buClrTx/>
            </a:pPr>
            <a:r>
              <a:rPr sz="2000" b="1" spc="-268" dirty="0">
                <a:solidFill>
                  <a:prstClr val="black"/>
                </a:solidFill>
                <a:latin typeface="+mn-ea"/>
                <a:cs typeface="SimSun"/>
              </a:rPr>
              <a:t>② </a:t>
            </a:r>
            <a:r>
              <a:rPr b="1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리다이렉션</a:t>
            </a:r>
            <a:r>
              <a:rPr sz="2000" b="1" spc="-113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b="1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꺽쇠 </a:t>
            </a:r>
            <a:r>
              <a:rPr sz="2000" b="1" spc="-136" dirty="0">
                <a:solidFill>
                  <a:prstClr val="black"/>
                </a:solidFill>
                <a:latin typeface="+mn-ea"/>
                <a:cs typeface="Book Antiqua"/>
              </a:rPr>
              <a:t>(&gt;,</a:t>
            </a:r>
            <a:r>
              <a:rPr sz="2000" b="1" spc="4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2000" b="1" spc="-172" dirty="0">
                <a:solidFill>
                  <a:prstClr val="black"/>
                </a:solidFill>
                <a:latin typeface="+mn-ea"/>
                <a:cs typeface="Book Antiqua"/>
              </a:rPr>
              <a:t>&gt;&gt;)</a:t>
            </a:r>
            <a:endParaRPr sz="20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b="0" spc="14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 </a:t>
            </a:r>
            <a:r>
              <a:rPr b="0" spc="-163" dirty="0">
                <a:solidFill>
                  <a:prstClr val="black"/>
                </a:solidFill>
                <a:latin typeface="+mn-ea"/>
                <a:cs typeface="Book Antiqua"/>
              </a:rPr>
              <a:t>&gt; </a:t>
            </a:r>
            <a:r>
              <a:rPr b="0" spc="-168" dirty="0">
                <a:solidFill>
                  <a:prstClr val="black"/>
                </a:solidFill>
                <a:latin typeface="+mn-ea"/>
                <a:cs typeface="Book Antiqua"/>
              </a:rPr>
              <a:t>filename</a:t>
            </a:r>
            <a:r>
              <a:rPr b="0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어떤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명령의 결과를 지정된 명칭의 파일을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새로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생성하여</a:t>
            </a:r>
            <a:r>
              <a:rPr sz="1600" b="0" spc="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기록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14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 </a:t>
            </a:r>
            <a:r>
              <a:rPr b="0" spc="-191" dirty="0">
                <a:solidFill>
                  <a:prstClr val="black"/>
                </a:solidFill>
                <a:latin typeface="+mn-ea"/>
                <a:cs typeface="Book Antiqua"/>
              </a:rPr>
              <a:t>&gt;&gt;</a:t>
            </a:r>
            <a:r>
              <a:rPr b="0" spc="-4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168" dirty="0">
                <a:solidFill>
                  <a:prstClr val="black"/>
                </a:solidFill>
                <a:latin typeface="+mn-ea"/>
                <a:cs typeface="Book Antiqua"/>
              </a:rPr>
              <a:t>filename</a:t>
            </a:r>
            <a:r>
              <a:rPr b="0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어떤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명령의 결과를 지정된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명칭의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뒤로 계속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붙여서</a:t>
            </a:r>
            <a:r>
              <a:rPr sz="1600" b="0" spc="2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기록함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0" spc="14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 </a:t>
            </a:r>
            <a:r>
              <a:rPr b="0" spc="-163" dirty="0">
                <a:solidFill>
                  <a:prstClr val="black"/>
                </a:solidFill>
                <a:latin typeface="+mn-ea"/>
                <a:cs typeface="Book Antiqua"/>
              </a:rPr>
              <a:t>&lt; </a:t>
            </a:r>
            <a:r>
              <a:rPr b="0" spc="-168" dirty="0">
                <a:solidFill>
                  <a:prstClr val="black"/>
                </a:solidFill>
                <a:latin typeface="+mn-ea"/>
                <a:cs typeface="Book Antiqua"/>
              </a:rPr>
              <a:t>filename</a:t>
            </a:r>
            <a:r>
              <a:rPr b="0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어떤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입력으로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지정된 명칭의 파일을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사용함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4611" indent="139471" defTabSz="829909" eaLnBrk="1" fontAlgn="auto" latinLnBrk="1" hangingPunct="1">
              <a:lnSpc>
                <a:spcPct val="126600"/>
              </a:lnSpc>
              <a:spcBef>
                <a:spcPts val="304"/>
              </a:spcBef>
              <a:spcAft>
                <a:spcPts val="0"/>
              </a:spcAft>
              <a:buClrTx/>
            </a:pPr>
            <a:r>
              <a:rPr b="0" spc="272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27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예 </a:t>
            </a:r>
            <a:r>
              <a:rPr b="0" spc="-132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141" dirty="0">
                <a:solidFill>
                  <a:prstClr val="black"/>
                </a:solidFill>
                <a:latin typeface="+mn-ea"/>
                <a:cs typeface="Book Antiqua"/>
              </a:rPr>
              <a:t>cat </a:t>
            </a:r>
            <a:r>
              <a:rPr b="0" spc="-159" dirty="0">
                <a:solidFill>
                  <a:prstClr val="black"/>
                </a:solidFill>
                <a:latin typeface="+mn-ea"/>
                <a:cs typeface="Book Antiqua"/>
              </a:rPr>
              <a:t>xinetd.conf </a:t>
            </a:r>
            <a:r>
              <a:rPr b="0" spc="-163" dirty="0">
                <a:solidFill>
                  <a:prstClr val="black"/>
                </a:solidFill>
                <a:latin typeface="+mn-ea"/>
                <a:cs typeface="Book Antiqua"/>
              </a:rPr>
              <a:t>&gt; </a:t>
            </a:r>
            <a:r>
              <a:rPr b="0" spc="-123" dirty="0">
                <a:solidFill>
                  <a:prstClr val="black"/>
                </a:solidFill>
                <a:latin typeface="+mn-ea"/>
                <a:cs typeface="Book Antiqua"/>
              </a:rPr>
              <a:t>a.file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b="0" spc="-150" dirty="0">
                <a:solidFill>
                  <a:prstClr val="black"/>
                </a:solidFill>
                <a:latin typeface="+mn-ea"/>
                <a:cs typeface="Book Antiqua"/>
              </a:rPr>
              <a:t>xinetd.conf</a:t>
            </a:r>
            <a:r>
              <a:rPr sz="1600" b="0" spc="-1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출력하고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결과를 </a:t>
            </a:r>
            <a:r>
              <a:rPr b="0" spc="-118" dirty="0">
                <a:solidFill>
                  <a:prstClr val="black"/>
                </a:solidFill>
                <a:latin typeface="+mn-ea"/>
                <a:cs typeface="Book Antiqua"/>
              </a:rPr>
              <a:t>a.file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에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기록</a:t>
            </a:r>
            <a:r>
              <a:rPr b="0" spc="-103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endParaRPr lang="en-US" b="0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4611" indent="139471" defTabSz="829909" eaLnBrk="1" fontAlgn="auto" latinLnBrk="1" hangingPunct="1">
              <a:lnSpc>
                <a:spcPct val="126600"/>
              </a:lnSpc>
              <a:spcBef>
                <a:spcPts val="304"/>
              </a:spcBef>
              <a:spcAft>
                <a:spcPts val="0"/>
              </a:spcAft>
              <a:buClrTx/>
            </a:pPr>
            <a:r>
              <a:rPr 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만일</a:t>
            </a:r>
            <a:r>
              <a:rPr sz="1600" b="0" spc="-8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0" spc="-118" dirty="0">
                <a:solidFill>
                  <a:prstClr val="black"/>
                </a:solidFill>
                <a:latin typeface="+mn-ea"/>
                <a:cs typeface="Book Antiqua"/>
              </a:rPr>
              <a:t>a.file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명칭으로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존재 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하였다면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이를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무시하고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새로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생성하고</a:t>
            </a:r>
            <a:r>
              <a:rPr sz="1600" b="0" spc="2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기록함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549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69280" y="457200"/>
            <a:ext cx="6522720" cy="372409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sz="2000" b="1" dirty="0">
                <a:solidFill>
                  <a:srgbClr val="221F1F"/>
                </a:solidFill>
                <a:latin typeface="+mn-ea"/>
              </a:rPr>
              <a:t>1)</a:t>
            </a:r>
            <a:r>
              <a:rPr lang="ko-KR" altLang="en-US" sz="2000" b="1" dirty="0">
                <a:solidFill>
                  <a:srgbClr val="221F1F"/>
                </a:solidFill>
                <a:latin typeface="+mn-ea"/>
              </a:rPr>
              <a:t>파일필터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dirty="0">
                <a:solidFill>
                  <a:srgbClr val="221F1F"/>
                </a:solidFill>
                <a:latin typeface="+mn-ea"/>
              </a:rPr>
              <a:t>①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grep hello 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abc.txt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② grep hello *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③ cat abc.txt | grep hello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④ </a:t>
            </a:r>
            <a:r>
              <a:rPr lang="en-US" altLang="ko-KR" dirty="0" err="1" smtClean="0">
                <a:solidFill>
                  <a:srgbClr val="221F1F"/>
                </a:solidFill>
                <a:latin typeface="+mn-ea"/>
              </a:rPr>
              <a:t>ps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 –</a:t>
            </a:r>
            <a:r>
              <a:rPr lang="en-US" altLang="ko-KR" dirty="0" err="1" smtClean="0">
                <a:solidFill>
                  <a:srgbClr val="221F1F"/>
                </a:solidFill>
                <a:latin typeface="+mn-ea"/>
              </a:rPr>
              <a:t>ef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 |grep http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⑤ grep –</a:t>
            </a:r>
            <a:r>
              <a:rPr lang="en-US" altLang="ko-KR" dirty="0" err="1" smtClean="0">
                <a:solidFill>
                  <a:srgbClr val="221F1F"/>
                </a:solidFill>
                <a:latin typeface="+mn-ea"/>
              </a:rPr>
              <a:t>wn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 hello abc.txt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⑥ grep –</a:t>
            </a:r>
            <a:r>
              <a:rPr lang="en-US" altLang="ko-KR" dirty="0" err="1" smtClean="0">
                <a:solidFill>
                  <a:srgbClr val="221F1F"/>
                </a:solidFill>
                <a:latin typeface="+mn-ea"/>
              </a:rPr>
              <a:t>wnv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 hello abc.txt 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⑦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grep –l hello abc.txt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⑧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grep –l hello *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⑨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cat aa ; 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cat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&gt;aa; cat aa; </a:t>
            </a: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>
                <a:solidFill>
                  <a:srgbClr val="221F1F"/>
                </a:solidFill>
                <a:latin typeface="+mn-ea"/>
              </a:rPr>
              <a:t> 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   cat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&gt;&gt;aa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; cat aa</a:t>
            </a:r>
            <a:endParaRPr lang="en-US" altLang="ko-KR" dirty="0">
              <a:solidFill>
                <a:srgbClr val="221F1F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11" y="320040"/>
            <a:ext cx="4131069" cy="6235367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4671060" y="1874520"/>
            <a:ext cx="777240" cy="594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69280" y="4450080"/>
            <a:ext cx="573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위의 내용을 실습해 보았다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35478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6320" y="2316480"/>
            <a:ext cx="9875520" cy="1356360"/>
          </a:xfrm>
        </p:spPr>
        <p:txBody>
          <a:bodyPr/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파일 비교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정렬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탐색 </a:t>
            </a:r>
            <a:r>
              <a:rPr lang="en-US" altLang="ko-KR" b="1" dirty="0" smtClean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91537230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1380</TotalTime>
  <Words>1234</Words>
  <Application>Microsoft Office PowerPoint</Application>
  <PresentationFormat>와이드스크린</PresentationFormat>
  <Paragraphs>283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8" baseType="lpstr">
      <vt:lpstr>SimSun</vt:lpstr>
      <vt:lpstr>나눔명조</vt:lpstr>
      <vt:lpstr>맑은 고딕</vt:lpstr>
      <vt:lpstr>새굴림</vt:lpstr>
      <vt:lpstr>은 바탕</vt:lpstr>
      <vt:lpstr>함초롬바탕</vt:lpstr>
      <vt:lpstr>Arial</vt:lpstr>
      <vt:lpstr>Book Antiqua</vt:lpstr>
      <vt:lpstr>Consolas</vt:lpstr>
      <vt:lpstr>Corbel</vt:lpstr>
      <vt:lpstr>Tahoma</vt:lpstr>
      <vt:lpstr>기본</vt:lpstr>
      <vt:lpstr>linux 프로그래밍 4강</vt:lpstr>
      <vt:lpstr>PowerPoint 프레젠테이션</vt:lpstr>
      <vt:lpstr>   C                R               U              D</vt:lpstr>
      <vt:lpstr>&lt; 파일 필터 &gt;</vt:lpstr>
      <vt:lpstr>PowerPoint 프레젠테이션</vt:lpstr>
      <vt:lpstr>PowerPoint 프레젠테이션</vt:lpstr>
      <vt:lpstr>PowerPoint 프레젠테이션</vt:lpstr>
      <vt:lpstr>PowerPoint 프레젠테이션</vt:lpstr>
      <vt:lpstr>&lt; 파일 비교, 정렬, 탐색 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&lt; 파일 보관, 압축&gt;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프로그래밍 1강</dc:title>
  <dc:creator>노을</dc:creator>
  <cp:lastModifiedBy>노을</cp:lastModifiedBy>
  <cp:revision>91</cp:revision>
  <dcterms:created xsi:type="dcterms:W3CDTF">2023-03-17T06:49:37Z</dcterms:created>
  <dcterms:modified xsi:type="dcterms:W3CDTF">2023-03-29T01:15:49Z</dcterms:modified>
</cp:coreProperties>
</file>